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75" r:id="rId4"/>
    <p:sldId id="274" r:id="rId5"/>
    <p:sldId id="273" r:id="rId6"/>
    <p:sldId id="263" r:id="rId7"/>
    <p:sldId id="262" r:id="rId8"/>
    <p:sldId id="258" r:id="rId9"/>
    <p:sldId id="261" r:id="rId10"/>
    <p:sldId id="264" r:id="rId11"/>
    <p:sldId id="260" r:id="rId12"/>
    <p:sldId id="257" r:id="rId13"/>
    <p:sldId id="26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C6C7053-D076-FF34-D10C-9398CBD9191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DEBC8E-1C43-7FBC-B183-E1C22E64BA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B408D-1BA1-4B75-AA7F-724C633ABD59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EE2900-8E31-3977-4E51-007E074FE5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BC6ED-5124-7F15-5995-ED25EDE7D9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91864-BE22-44DD-A972-25B1F8884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3034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FB474-CAB7-426C-A341-266F7F4E8EA0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FD918-38EE-48BB-8C72-89D409138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030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5C41F-CAAE-6387-363E-5A4CE2066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A913CC-DA53-E963-E10C-5B7497812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4B872-A873-748C-30C8-D1CD23C08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3D44-8470-4A1F-9AA5-CF27093D9436}" type="datetime1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A219E-7EA1-B413-3781-85AF5B8CC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51A8C-4CC5-E140-70CB-AD886DE4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99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7523C-984F-4C07-E8FA-8951DEFF8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A4D52B-119B-3B4B-E724-357C95CCF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C38E5-3A31-FF82-1BC5-FF1D07929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072C9-09FA-4A5B-A74E-4EA2666D99E3}" type="datetime1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29254-602B-9E8F-62E8-B0279AB00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9217D-EECF-E406-F283-ED753D7CC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08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923C73-E1A2-FAA2-795E-6F10DA9DE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5AF9B-41C2-99FD-4960-035A63F32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AFEFD-38B0-F1BA-4DA5-56B178BC8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102D0-05D2-44BC-850E-0B3A51D7AF9C}" type="datetime1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9A93E-7C32-B6B4-05EF-35DB7A3D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53283-4B44-3007-5BEB-B3DAFEF19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48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AD2F1-8254-D717-214B-856E80AD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B4EA0-DF2B-9B1C-E596-B48E9E4E6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A0F15-111D-A3CB-B221-9C94AC5F8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A831-C926-484A-92AA-3C999CEE5984}" type="datetime1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1046F-2BAC-47E1-868B-B636F6A5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F92E4-E78E-95F4-A315-A35DBDCE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8AED-C0D4-1DCE-43CF-5E973A539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1EE1D-B8A2-C166-D5F5-337EF4F40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50C10-4CD5-5389-A3B1-A1C655E7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0A6E-53B2-42BC-8E43-5139A08E5DD7}" type="datetime1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45AD0-A443-F2CE-AED5-928C07A6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1F366-BF24-58BF-D3EF-6CB0F8FF4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31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A0631-9930-F6A4-DAFB-D4D913345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B8391-AC74-EC04-A2D8-81CE21A27D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6668DE-B737-5978-8320-2B54A5FC4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E1E91-EAC5-4D2C-6BDB-3B664F568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0CBA-7A57-4B4D-BCAB-3679C2E2696E}" type="datetime1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EA703E-075E-7322-3316-B91AD21D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78886E-E7A7-A2E1-D380-AA83FE3B6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8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1E4F4-A9B5-ECFF-493B-05F5F7694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68A87-9449-6311-FD36-63D50CAE1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4DD5DA-9685-2F3C-F5E3-97D976B82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92E47-84A0-164E-4084-524C8E5A28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26EB2C-3353-2415-36E2-946AF49C87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6668DF-DF2C-6558-BBD7-A28767BD3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5739-0B7F-4454-813A-1EA9D227965E}" type="datetime1">
              <a:rPr lang="en-US" smtClean="0"/>
              <a:t>10/10/23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F5B50A-7BBE-4868-F508-EDDCC221F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972ABF-944D-F68E-BBBA-58D4F027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0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70E26-314C-2433-A079-4D23E8BFC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35434D-72FF-95F0-5E34-D4A505E0D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92D3-1D11-4187-8A9D-32AC7624C05A}" type="datetime1">
              <a:rPr lang="en-US" smtClean="0"/>
              <a:t>10/10/23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FE41F7-2DC1-BC95-2B3B-E4443784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21F04-7297-F530-9CC5-420EE8B75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2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C401B0-B046-D63B-8134-D6295D719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353AD-E35B-4A52-BDDD-09849751D7C7}" type="datetime1">
              <a:rPr lang="en-US" smtClean="0"/>
              <a:t>10/10/23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21EA7C-D1B8-24E4-108E-D8078231A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74807-B9BA-60E3-B3A2-975585287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11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36788-1A59-E64B-17A2-0A9F1EF8E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60821-D74A-2CEA-4689-F6A8070FD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6F9E8-D680-894F-BAE4-6D3FA9781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7257E-D2E5-24E9-063F-9A68F837D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E660-FCC8-4764-BFD0-26417DAD2DBB}" type="datetime1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4BF59C-846B-DAF2-2D91-9B702A4B3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E9E49-0493-343D-E5E7-758A693CF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54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81B37-4FC5-7254-1E48-061FB60ED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D6B912-3D84-2BC0-6BCA-0DF8797E26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2B4E3-420B-8625-7083-74D4490F7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E1196-3C6B-24F2-63BE-471CFB551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AFCCC-3333-40FF-BCC2-2E4B30CF2926}" type="datetime1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0DD5A-5738-2E9C-A0B9-F35DFF7D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D0D0D-B70B-3A0B-463E-50B8117BE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53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C43760-D9B2-AE95-CC9B-FD049D410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E03A2-C438-9DB8-560D-8FFDF0872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9FFEC-36E7-8AAE-E55B-3BD5530CC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E6CF9-AC51-42A0-A7D4-5DF97E1F876A}" type="datetime1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576AF-A9FF-4436-055A-008855AE8B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8898E-DE91-044D-70CE-FF6F3E9BA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CCC59-FFC8-4E0E-A252-C6E10C50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B1C4D-5DB9-02F8-1E40-CEE5ADD5E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9912" y="2130641"/>
            <a:ext cx="9960744" cy="28319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i="1" dirty="0">
                <a:solidFill>
                  <a:srgbClr val="0070C0"/>
                </a:solidFill>
              </a:rPr>
              <a:t>Digital Education Methodology</a:t>
            </a:r>
            <a:br>
              <a:rPr lang="en-US" sz="2800" i="1" dirty="0">
                <a:solidFill>
                  <a:srgbClr val="0070C0"/>
                </a:solidFill>
              </a:rPr>
            </a:br>
            <a:r>
              <a:rPr lang="en-US" sz="2800" i="1" dirty="0">
                <a:solidFill>
                  <a:srgbClr val="0070C0"/>
                </a:solidFill>
              </a:rPr>
              <a:t>„Boosting Sustainable Digital Education for </a:t>
            </a:r>
            <a:r>
              <a:rPr lang="en-US" sz="2800" i="1">
                <a:solidFill>
                  <a:srgbClr val="0070C0"/>
                </a:solidFill>
              </a:rPr>
              <a:t>European Universities”</a:t>
            </a:r>
            <a:br>
              <a:rPr lang="ro-RO" sz="2800" dirty="0"/>
            </a:br>
            <a:r>
              <a:rPr lang="en-US" sz="2800" dirty="0" err="1">
                <a:solidFill>
                  <a:srgbClr val="002060"/>
                </a:solidFill>
              </a:rPr>
              <a:t>č</a:t>
            </a:r>
            <a:r>
              <a:rPr lang="en-US" sz="2800" dirty="0">
                <a:solidFill>
                  <a:srgbClr val="002060"/>
                </a:solidFill>
              </a:rPr>
              <a:t>. 2020-1-CZ01-KA226-HE-09440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BA8D4-4AA6-A781-A4BF-66DAA583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1</a:t>
            </a:fld>
            <a:endParaRPr lang="en-US" dirty="0"/>
          </a:p>
        </p:txBody>
      </p:sp>
      <p:pic>
        <p:nvPicPr>
          <p:cNvPr id="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E897296A-CB90-18A4-C564-97F76635D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569178"/>
            <a:ext cx="1004260" cy="1004260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98B21DD5-EBC8-C698-C02C-A5465612E6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1019" y="5582570"/>
            <a:ext cx="1380226" cy="1007565"/>
          </a:xfrm>
          <a:prstGeom prst="rect">
            <a:avLst/>
          </a:prstGeom>
        </p:spPr>
      </p:pic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B662C9CB-9230-388F-0209-6D4DC98906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004" y="5506286"/>
            <a:ext cx="1660358" cy="1215189"/>
          </a:xfrm>
          <a:prstGeom prst="rect">
            <a:avLst/>
          </a:prstGeom>
        </p:spPr>
      </p:pic>
      <p:pic>
        <p:nvPicPr>
          <p:cNvPr id="13" name="Picture 12" descr="Text&#10;&#10;Description automatically generated with low confidence">
            <a:extLst>
              <a:ext uri="{FF2B5EF4-FFF2-40B4-BE49-F238E27FC236}">
                <a16:creationId xmlns:a16="http://schemas.microsoft.com/office/drawing/2014/main" id="{332D6730-F33C-FCB5-0E6B-5694F4F138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5457" y="5752334"/>
            <a:ext cx="1913378" cy="837801"/>
          </a:xfrm>
          <a:prstGeom prst="rect">
            <a:avLst/>
          </a:prstGeom>
        </p:spPr>
      </p:pic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920742CD-BE66-5BC1-80C4-FF6E9D9FEA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72" y="147752"/>
            <a:ext cx="2741511" cy="1028067"/>
          </a:xfrm>
          <a:prstGeom prst="rect">
            <a:avLst/>
          </a:prstGeom>
        </p:spPr>
      </p:pic>
      <p:pic>
        <p:nvPicPr>
          <p:cNvPr id="17" name="Picture 16" descr="Text&#10;&#10;Description automatically generated with medium confidence">
            <a:extLst>
              <a:ext uri="{FF2B5EF4-FFF2-40B4-BE49-F238E27FC236}">
                <a16:creationId xmlns:a16="http://schemas.microsoft.com/office/drawing/2014/main" id="{F14DE175-0720-F0CC-72B3-0B6BC9366B7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767" y="114115"/>
            <a:ext cx="3069961" cy="876908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:a16="http://schemas.microsoft.com/office/drawing/2014/main" id="{42362C60-B884-92E0-ECB3-238E4A406E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2070" y="315738"/>
            <a:ext cx="8767860" cy="109298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b="1" i="1" dirty="0" err="1">
                <a:solidFill>
                  <a:srgbClr val="002060"/>
                </a:solidFill>
              </a:rPr>
              <a:t>Rektorát</a:t>
            </a:r>
            <a:r>
              <a:rPr lang="en-US" b="1" i="1" dirty="0">
                <a:solidFill>
                  <a:srgbClr val="002060"/>
                </a:solidFill>
              </a:rPr>
              <a:t> VUT, Brno</a:t>
            </a:r>
          </a:p>
          <a:p>
            <a:pPr>
              <a:spcBef>
                <a:spcPts val="0"/>
              </a:spcBef>
            </a:pPr>
            <a:r>
              <a:rPr lang="en-US" b="1" dirty="0">
                <a:solidFill>
                  <a:srgbClr val="002060"/>
                </a:solidFill>
              </a:rPr>
              <a:t>5.</a:t>
            </a:r>
            <a:r>
              <a:rPr lang="tr-TR" b="1" dirty="0">
                <a:solidFill>
                  <a:srgbClr val="002060"/>
                </a:solidFill>
              </a:rPr>
              <a:t>10</a:t>
            </a:r>
            <a:r>
              <a:rPr lang="en-US" b="1" dirty="0">
                <a:solidFill>
                  <a:srgbClr val="002060"/>
                </a:solidFill>
              </a:rPr>
              <a:t>.</a:t>
            </a:r>
            <a:r>
              <a:rPr lang="tr-TR" b="1" dirty="0">
                <a:solidFill>
                  <a:srgbClr val="002060"/>
                </a:solidFill>
              </a:rPr>
              <a:t>202</a:t>
            </a:r>
            <a:r>
              <a:rPr lang="ro-RO" b="1" dirty="0">
                <a:solidFill>
                  <a:srgbClr val="002060"/>
                </a:solidFill>
              </a:rPr>
              <a:t>3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0213296-5842-6B0B-9F0D-09A2685E6C95}"/>
              </a:ext>
            </a:extLst>
          </p:cNvPr>
          <p:cNvSpPr txBox="1"/>
          <p:nvPr/>
        </p:nvSpPr>
        <p:spPr>
          <a:xfrm>
            <a:off x="2775857" y="1534692"/>
            <a:ext cx="6640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0070C0"/>
                </a:solidFill>
                <a:effectLst/>
                <a:latin typeface="FreeSans"/>
              </a:rPr>
              <a:t>Systémový</a:t>
            </a:r>
            <a:r>
              <a:rPr lang="en-US" sz="2800" dirty="0">
                <a:solidFill>
                  <a:srgbClr val="0070C0"/>
                </a:solidFill>
                <a:effectLst/>
                <a:latin typeface="FreeSans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FreeSans"/>
              </a:rPr>
              <a:t>audit</a:t>
            </a:r>
            <a:endParaRPr lang="cs-CZ" sz="2800" dirty="0">
              <a:solidFill>
                <a:srgbClr val="0070C0"/>
              </a:solidFill>
              <a:latin typeface="FreeSans"/>
            </a:endParaRPr>
          </a:p>
          <a:p>
            <a:pPr algn="ctr"/>
            <a:r>
              <a:rPr lang="cs-CZ" sz="2800" dirty="0">
                <a:solidFill>
                  <a:srgbClr val="0070C0"/>
                </a:solidFill>
                <a:effectLst/>
                <a:latin typeface="FreeSans"/>
              </a:rPr>
              <a:t>Erasmus+</a:t>
            </a:r>
            <a:endParaRPr lang="cs-CZ" sz="2800" dirty="0">
              <a:effectLst/>
              <a:latin typeface="FreeSans"/>
            </a:endParaRPr>
          </a:p>
        </p:txBody>
      </p:sp>
    </p:spTree>
    <p:extLst>
      <p:ext uri="{BB962C8B-B14F-4D97-AF65-F5344CB8AC3E}">
        <p14:creationId xmlns:p14="http://schemas.microsoft.com/office/powerpoint/2010/main" val="3976116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 err="1">
                <a:solidFill>
                  <a:srgbClr val="0070C0"/>
                </a:solidFill>
              </a:rPr>
              <a:t>Aplikovaná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matematika</a:t>
            </a:r>
            <a:r>
              <a:rPr lang="en-US" sz="2800" dirty="0">
                <a:solidFill>
                  <a:srgbClr val="0070C0"/>
                </a:solidFill>
              </a:rPr>
              <a:t> pro </a:t>
            </a:r>
            <a:r>
              <a:rPr lang="en-US" sz="2800" dirty="0" err="1">
                <a:solidFill>
                  <a:srgbClr val="0070C0"/>
                </a:solidFill>
              </a:rPr>
              <a:t>byznys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560D917-C6FA-631F-8478-295393F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02" y="2050742"/>
            <a:ext cx="8389398" cy="449276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Cíl</a:t>
            </a:r>
            <a:r>
              <a:rPr lang="en-US" sz="2000" dirty="0"/>
              <a:t>: </a:t>
            </a:r>
            <a:r>
              <a:rPr lang="en-US" sz="2000" dirty="0" err="1"/>
              <a:t>Pokročit</a:t>
            </a:r>
            <a:r>
              <a:rPr lang="en-US" sz="2000" dirty="0"/>
              <a:t> </a:t>
            </a:r>
            <a:r>
              <a:rPr lang="en-US" sz="2000" dirty="0" err="1"/>
              <a:t>dál</a:t>
            </a:r>
            <a:r>
              <a:rPr lang="en-US" sz="2000" dirty="0"/>
              <a:t> v </a:t>
            </a:r>
            <a:r>
              <a:rPr lang="en-US" sz="2000" dirty="0" err="1"/>
              <a:t>distančním</a:t>
            </a:r>
            <a:r>
              <a:rPr lang="en-US" sz="2000" dirty="0"/>
              <a:t> </a:t>
            </a:r>
            <a:r>
              <a:rPr lang="en-US" sz="2000" dirty="0" err="1"/>
              <a:t>vzdělávání</a:t>
            </a:r>
            <a:r>
              <a:rPr lang="en-US" sz="2000" dirty="0"/>
              <a:t> </a:t>
            </a:r>
            <a:r>
              <a:rPr lang="en-US" sz="2000" dirty="0" err="1"/>
              <a:t>přírodních</a:t>
            </a:r>
            <a:r>
              <a:rPr lang="en-US" sz="2000" dirty="0"/>
              <a:t> </a:t>
            </a:r>
            <a:r>
              <a:rPr lang="en-US" sz="2000" dirty="0" err="1"/>
              <a:t>věd</a:t>
            </a:r>
            <a:r>
              <a:rPr lang="en-US" sz="2000" dirty="0"/>
              <a:t>, </a:t>
            </a:r>
            <a:r>
              <a:rPr lang="en-US" sz="2000" dirty="0" err="1"/>
              <a:t>technických</a:t>
            </a:r>
            <a:r>
              <a:rPr lang="en-US" sz="2000" dirty="0"/>
              <a:t> </a:t>
            </a:r>
            <a:r>
              <a:rPr lang="en-US" sz="2000" dirty="0" err="1"/>
              <a:t>disciplín</a:t>
            </a:r>
            <a:r>
              <a:rPr lang="en-US" sz="2000" dirty="0"/>
              <a:t> a </a:t>
            </a:r>
            <a:r>
              <a:rPr lang="en-US" sz="2000" dirty="0" err="1"/>
              <a:t>matematiky</a:t>
            </a:r>
            <a:r>
              <a:rPr lang="en-US" sz="2000" dirty="0"/>
              <a:t> </a:t>
            </a:r>
            <a:r>
              <a:rPr lang="en-US" sz="2000" dirty="0" err="1"/>
              <a:t>prostřednictvím</a:t>
            </a:r>
            <a:r>
              <a:rPr lang="en-US" sz="2000" dirty="0"/>
              <a:t> </a:t>
            </a:r>
            <a:r>
              <a:rPr lang="en-US" sz="2000" dirty="0" err="1"/>
              <a:t>zvýšení</a:t>
            </a:r>
            <a:r>
              <a:rPr lang="en-US" sz="2000" dirty="0"/>
              <a:t> flexibility a </a:t>
            </a:r>
            <a:r>
              <a:rPr lang="en-US" sz="2000" dirty="0" err="1"/>
              <a:t>udržitelnosti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>
                <a:solidFill>
                  <a:srgbClr val="0070C0"/>
                </a:solidFill>
              </a:rPr>
              <a:t>Idea</a:t>
            </a:r>
            <a:r>
              <a:rPr lang="en-US" sz="2000" dirty="0"/>
              <a:t>: </a:t>
            </a:r>
            <a:r>
              <a:rPr lang="en-US" sz="2000" dirty="0" err="1"/>
              <a:t>Studenti</a:t>
            </a:r>
            <a:r>
              <a:rPr lang="en-US" sz="2000" dirty="0"/>
              <a:t> </a:t>
            </a:r>
            <a:r>
              <a:rPr lang="en-US" sz="2000" dirty="0" err="1"/>
              <a:t>jako</a:t>
            </a:r>
            <a:r>
              <a:rPr lang="en-US" sz="2000" dirty="0"/>
              <a:t> </a:t>
            </a:r>
            <a:r>
              <a:rPr lang="en-US" sz="2000" dirty="0" err="1"/>
              <a:t>spolutvůrci</a:t>
            </a:r>
            <a:r>
              <a:rPr lang="en-US" sz="2000" dirty="0"/>
              <a:t>. </a:t>
            </a:r>
            <a:r>
              <a:rPr lang="en-US" sz="2000" dirty="0" err="1"/>
              <a:t>Matematika</a:t>
            </a:r>
            <a:r>
              <a:rPr lang="en-US" sz="2000" dirty="0"/>
              <a:t> bez </a:t>
            </a:r>
            <a:r>
              <a:rPr lang="en-US" sz="2000" dirty="0" err="1"/>
              <a:t>učitele</a:t>
            </a:r>
            <a:r>
              <a:rPr lang="en-US" sz="2000" dirty="0"/>
              <a:t>, je to </a:t>
            </a:r>
            <a:r>
              <a:rPr lang="en-US" sz="2000" dirty="0" err="1"/>
              <a:t>uskutečnitelné</a:t>
            </a:r>
            <a:r>
              <a:rPr lang="en-US" sz="2000" dirty="0"/>
              <a:t>?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Popis</a:t>
            </a:r>
            <a:r>
              <a:rPr lang="en-US" sz="2000" dirty="0"/>
              <a:t>: </a:t>
            </a:r>
            <a:r>
              <a:rPr lang="en-US" sz="2000" dirty="0" err="1"/>
              <a:t>Pochopení</a:t>
            </a:r>
            <a:r>
              <a:rPr lang="en-US" sz="2000" dirty="0"/>
              <a:t> </a:t>
            </a:r>
            <a:r>
              <a:rPr lang="en-US" sz="2000" dirty="0" err="1"/>
              <a:t>prostřednictvím</a:t>
            </a:r>
            <a:r>
              <a:rPr lang="en-US" sz="2000" dirty="0"/>
              <a:t> </a:t>
            </a:r>
            <a:r>
              <a:rPr lang="en-US" sz="2000" dirty="0" err="1"/>
              <a:t>vysvětlení</a:t>
            </a:r>
            <a:r>
              <a:rPr lang="en-US" sz="2000" dirty="0"/>
              <a:t> (</a:t>
            </a:r>
            <a:r>
              <a:rPr lang="en-US" sz="2000" dirty="0" err="1"/>
              <a:t>spolužákům</a:t>
            </a:r>
            <a:r>
              <a:rPr lang="en-US" sz="2000" dirty="0"/>
              <a:t>) </a:t>
            </a:r>
            <a:r>
              <a:rPr lang="en-US" sz="2000" dirty="0" err="1"/>
              <a:t>při</a:t>
            </a:r>
            <a:r>
              <a:rPr lang="en-US" sz="2000" dirty="0"/>
              <a:t> </a:t>
            </a:r>
            <a:r>
              <a:rPr lang="en-US" sz="2000" dirty="0" err="1"/>
              <a:t>práci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dvojicích</a:t>
            </a:r>
            <a:r>
              <a:rPr lang="en-US" sz="2000" dirty="0"/>
              <a:t>. </a:t>
            </a:r>
            <a:r>
              <a:rPr lang="en-US" sz="2000" dirty="0" err="1"/>
              <a:t>Prozkoumávání</a:t>
            </a:r>
            <a:r>
              <a:rPr lang="en-US" sz="2000" dirty="0"/>
              <a:t> </a:t>
            </a:r>
            <a:r>
              <a:rPr lang="en-US" sz="2000" dirty="0" err="1"/>
              <a:t>vlastního</a:t>
            </a:r>
            <a:r>
              <a:rPr lang="en-US" sz="2000" dirty="0"/>
              <a:t> </a:t>
            </a:r>
            <a:r>
              <a:rPr lang="en-US" sz="2000" dirty="0" err="1"/>
              <a:t>materiálu</a:t>
            </a:r>
            <a:r>
              <a:rPr lang="en-US" sz="2000" dirty="0"/>
              <a:t>, </a:t>
            </a:r>
            <a:r>
              <a:rPr lang="en-US" sz="2000" dirty="0" err="1"/>
              <a:t>webů</a:t>
            </a:r>
            <a:r>
              <a:rPr lang="en-US" sz="2000" dirty="0"/>
              <a:t>, </a:t>
            </a:r>
            <a:r>
              <a:rPr lang="en-US" sz="2000" dirty="0" err="1"/>
              <a:t>aplikací</a:t>
            </a:r>
            <a:r>
              <a:rPr lang="en-US" sz="2000" dirty="0"/>
              <a:t> a </a:t>
            </a:r>
            <a:r>
              <a:rPr lang="en-US" sz="2000" dirty="0" err="1"/>
              <a:t>dalších</a:t>
            </a:r>
            <a:r>
              <a:rPr lang="en-US" sz="2000" dirty="0"/>
              <a:t> </a:t>
            </a:r>
            <a:r>
              <a:rPr lang="en-US" sz="2000" dirty="0" err="1"/>
              <a:t>informací</a:t>
            </a:r>
            <a:r>
              <a:rPr lang="en-US" sz="2000" dirty="0"/>
              <a:t> </a:t>
            </a:r>
            <a:r>
              <a:rPr lang="en-US" sz="2000" dirty="0" err="1"/>
              <a:t>jim</a:t>
            </a:r>
            <a:r>
              <a:rPr lang="en-US" sz="2000" dirty="0"/>
              <a:t> </a:t>
            </a:r>
            <a:r>
              <a:rPr lang="en-US" sz="2000" dirty="0" err="1"/>
              <a:t>pomáhá</a:t>
            </a:r>
            <a:r>
              <a:rPr lang="en-US" sz="2000" dirty="0"/>
              <a:t> </a:t>
            </a:r>
            <a:r>
              <a:rPr lang="en-US" sz="2000" dirty="0" err="1"/>
              <a:t>nebo</a:t>
            </a:r>
            <a:r>
              <a:rPr lang="en-US" sz="2000" dirty="0"/>
              <a:t> je </a:t>
            </a:r>
            <a:r>
              <a:rPr lang="en-US" sz="2000" dirty="0" err="1"/>
              <a:t>návodem</a:t>
            </a:r>
            <a:r>
              <a:rPr lang="en-US" sz="2000" dirty="0"/>
              <a:t> v </a:t>
            </a:r>
            <a:r>
              <a:rPr lang="en-US" sz="2000" dirty="0" err="1"/>
              <a:t>při</a:t>
            </a:r>
            <a:r>
              <a:rPr lang="en-US" sz="2000" dirty="0"/>
              <a:t> </a:t>
            </a:r>
            <a:r>
              <a:rPr lang="en-US" sz="2000" dirty="0" err="1"/>
              <a:t>řešení</a:t>
            </a:r>
            <a:r>
              <a:rPr lang="en-US" sz="2000" dirty="0"/>
              <a:t> </a:t>
            </a:r>
            <a:r>
              <a:rPr lang="en-US" sz="2000" dirty="0" err="1"/>
              <a:t>reálných</a:t>
            </a:r>
            <a:r>
              <a:rPr lang="en-US" sz="2000" dirty="0"/>
              <a:t> </a:t>
            </a:r>
            <a:r>
              <a:rPr lang="en-US" sz="2000" dirty="0" err="1"/>
              <a:t>problémů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Zkušenosti</a:t>
            </a:r>
            <a:r>
              <a:rPr lang="en-US" sz="2000" dirty="0"/>
              <a:t>: </a:t>
            </a:r>
            <a:r>
              <a:rPr lang="en-US" sz="2000" dirty="0" err="1"/>
              <a:t>Studenti</a:t>
            </a:r>
            <a:r>
              <a:rPr lang="en-US" sz="2000" dirty="0"/>
              <a:t> </a:t>
            </a:r>
            <a:r>
              <a:rPr lang="en-US" sz="2000" dirty="0" err="1"/>
              <a:t>museli</a:t>
            </a:r>
            <a:r>
              <a:rPr lang="en-US" sz="2000" dirty="0"/>
              <a:t> </a:t>
            </a:r>
            <a:r>
              <a:rPr lang="en-US" sz="2000" dirty="0" err="1"/>
              <a:t>najít</a:t>
            </a:r>
            <a:r>
              <a:rPr lang="en-US" sz="2000" dirty="0"/>
              <a:t> </a:t>
            </a:r>
            <a:r>
              <a:rPr lang="en-US" sz="2000" dirty="0" err="1"/>
              <a:t>nové</a:t>
            </a:r>
            <a:r>
              <a:rPr lang="en-US" sz="2000" dirty="0"/>
              <a:t> </a:t>
            </a:r>
            <a:r>
              <a:rPr lang="en-US" sz="2000" dirty="0" err="1"/>
              <a:t>přístupy</a:t>
            </a:r>
            <a:r>
              <a:rPr lang="en-US" sz="2000" dirty="0"/>
              <a:t> a </a:t>
            </a:r>
            <a:r>
              <a:rPr lang="en-US" sz="2000" dirty="0" err="1"/>
              <a:t>řešení</a:t>
            </a:r>
            <a:r>
              <a:rPr lang="en-US" sz="2000" dirty="0"/>
              <a:t>. </a:t>
            </a:r>
            <a:r>
              <a:rPr lang="en-US" sz="2000" dirty="0" err="1"/>
              <a:t>Byli</a:t>
            </a:r>
            <a:r>
              <a:rPr lang="en-US" sz="2000" dirty="0"/>
              <a:t> </a:t>
            </a:r>
            <a:r>
              <a:rPr lang="en-US" sz="2000" dirty="0" err="1"/>
              <a:t>překvapeni</a:t>
            </a:r>
            <a:r>
              <a:rPr lang="en-US" sz="2000" dirty="0"/>
              <a:t> </a:t>
            </a:r>
            <a:r>
              <a:rPr lang="en-US" sz="2000" dirty="0" err="1"/>
              <a:t>úkolem</a:t>
            </a:r>
            <a:r>
              <a:rPr lang="en-US" sz="2000" dirty="0"/>
              <a:t> s </a:t>
            </a:r>
            <a:r>
              <a:rPr lang="en-US" sz="2000" dirty="0" err="1"/>
              <a:t>otevřeným</a:t>
            </a:r>
            <a:r>
              <a:rPr lang="en-US" sz="2000" dirty="0"/>
              <a:t> </a:t>
            </a:r>
            <a:r>
              <a:rPr lang="en-US" sz="2000" dirty="0" err="1"/>
              <a:t>koncem</a:t>
            </a:r>
            <a:r>
              <a:rPr lang="en-US" sz="2000" dirty="0"/>
              <a:t>. </a:t>
            </a:r>
            <a:r>
              <a:rPr lang="en-US" sz="2000" dirty="0" err="1"/>
              <a:t>Vedení</a:t>
            </a:r>
            <a:r>
              <a:rPr lang="en-US" sz="2000" dirty="0"/>
              <a:t> </a:t>
            </a:r>
            <a:r>
              <a:rPr lang="en-US" sz="2000" dirty="0" err="1"/>
              <a:t>vyučujícím</a:t>
            </a:r>
            <a:r>
              <a:rPr lang="en-US" sz="2000" dirty="0"/>
              <a:t> </a:t>
            </a:r>
            <a:r>
              <a:rPr lang="en-US" sz="2000" dirty="0" err="1"/>
              <a:t>jim</a:t>
            </a:r>
            <a:r>
              <a:rPr lang="en-US" sz="2000" dirty="0"/>
              <a:t> </a:t>
            </a:r>
            <a:r>
              <a:rPr lang="en-US" sz="2000" dirty="0" err="1"/>
              <a:t>pomohlo</a:t>
            </a:r>
            <a:r>
              <a:rPr lang="en-US" sz="2000" dirty="0"/>
              <a:t> </a:t>
            </a:r>
            <a:r>
              <a:rPr lang="en-US" sz="2000" dirty="0" err="1"/>
              <a:t>cítit</a:t>
            </a:r>
            <a:r>
              <a:rPr lang="en-US" sz="2000" dirty="0"/>
              <a:t> se </a:t>
            </a:r>
            <a:r>
              <a:rPr lang="en-US" sz="2000" dirty="0" err="1"/>
              <a:t>jistěji</a:t>
            </a:r>
            <a:r>
              <a:rPr lang="en-US" sz="2000" dirty="0"/>
              <a:t>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23B0B005-9A90-4184-3543-330A336DB0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27" y="171891"/>
            <a:ext cx="1380226" cy="100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48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 err="1">
                <a:solidFill>
                  <a:srgbClr val="0070C0"/>
                </a:solidFill>
              </a:rPr>
              <a:t>Udržitelný</a:t>
            </a:r>
            <a:r>
              <a:rPr lang="en-US" sz="2800" dirty="0">
                <a:solidFill>
                  <a:srgbClr val="0070C0"/>
                </a:solidFill>
              </a:rPr>
              <a:t> leadership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560D917-C6FA-631F-8478-295393F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02" y="2050742"/>
            <a:ext cx="8389398" cy="449276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Cíl</a:t>
            </a:r>
            <a:r>
              <a:rPr lang="en-US" sz="2000" dirty="0"/>
              <a:t>: </a:t>
            </a:r>
            <a:r>
              <a:rPr lang="en-US" sz="2000" dirty="0" err="1"/>
              <a:t>Navrhnout</a:t>
            </a:r>
            <a:r>
              <a:rPr lang="en-US" sz="2000" dirty="0"/>
              <a:t> </a:t>
            </a:r>
            <a:r>
              <a:rPr lang="en-US" sz="2000" dirty="0" err="1"/>
              <a:t>hybridní</a:t>
            </a:r>
            <a:r>
              <a:rPr lang="en-US" sz="2000" dirty="0"/>
              <a:t> </a:t>
            </a:r>
            <a:r>
              <a:rPr lang="en-US" sz="2000" dirty="0" err="1"/>
              <a:t>kurz</a:t>
            </a:r>
            <a:r>
              <a:rPr lang="en-US" sz="2000" dirty="0"/>
              <a:t> </a:t>
            </a:r>
            <a:r>
              <a:rPr lang="en-US" sz="2000" dirty="0" err="1"/>
              <a:t>kombinující</a:t>
            </a:r>
            <a:r>
              <a:rPr lang="en-US" sz="2000" dirty="0"/>
              <a:t> </a:t>
            </a:r>
            <a:r>
              <a:rPr lang="en-US" sz="2000" dirty="0" err="1"/>
              <a:t>prezenční</a:t>
            </a:r>
            <a:r>
              <a:rPr lang="en-US" sz="2000" dirty="0"/>
              <a:t> a online </a:t>
            </a:r>
            <a:r>
              <a:rPr lang="en-US" sz="2000" dirty="0" err="1"/>
              <a:t>aktivity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>
                <a:solidFill>
                  <a:srgbClr val="0070C0"/>
                </a:solidFill>
              </a:rPr>
              <a:t>Idea</a:t>
            </a:r>
            <a:r>
              <a:rPr lang="en-US" sz="2000" dirty="0"/>
              <a:t>: </a:t>
            </a:r>
            <a:r>
              <a:rPr lang="en-US" sz="2000" dirty="0" err="1"/>
              <a:t>Kombinace</a:t>
            </a:r>
            <a:r>
              <a:rPr lang="en-US" sz="2000" dirty="0"/>
              <a:t> </a:t>
            </a:r>
            <a:r>
              <a:rPr lang="en-US" sz="2000" dirty="0" err="1"/>
              <a:t>prezenčních</a:t>
            </a:r>
            <a:r>
              <a:rPr lang="en-US" sz="2000" dirty="0"/>
              <a:t> a </a:t>
            </a:r>
            <a:r>
              <a:rPr lang="en-US" sz="2000" dirty="0" err="1"/>
              <a:t>virtuálních</a:t>
            </a:r>
            <a:r>
              <a:rPr lang="en-US" sz="2000" dirty="0"/>
              <a:t> </a:t>
            </a:r>
            <a:r>
              <a:rPr lang="en-US" sz="2000" dirty="0" err="1"/>
              <a:t>přednášek</a:t>
            </a:r>
            <a:r>
              <a:rPr lang="en-US" sz="2000" dirty="0"/>
              <a:t> se </a:t>
            </a:r>
            <a:r>
              <a:rPr lang="en-US" sz="2000" dirty="0" err="1"/>
              <a:t>skupinovými</a:t>
            </a:r>
            <a:r>
              <a:rPr lang="en-US" sz="2000" dirty="0"/>
              <a:t> </a:t>
            </a:r>
            <a:r>
              <a:rPr lang="en-US" sz="2000" dirty="0" err="1"/>
              <a:t>semináři</a:t>
            </a:r>
            <a:r>
              <a:rPr lang="en-US" sz="2000" dirty="0"/>
              <a:t>, online </a:t>
            </a:r>
            <a:r>
              <a:rPr lang="en-US" sz="2000" dirty="0" err="1"/>
              <a:t>aktivitami</a:t>
            </a:r>
            <a:r>
              <a:rPr lang="en-US" sz="2000" dirty="0"/>
              <a:t> a </a:t>
            </a:r>
            <a:r>
              <a:rPr lang="en-US" sz="2000" dirty="0" err="1"/>
              <a:t>manažerského</a:t>
            </a:r>
            <a:r>
              <a:rPr lang="en-US" sz="2000" dirty="0"/>
              <a:t> </a:t>
            </a:r>
            <a:r>
              <a:rPr lang="en-US" sz="2000" dirty="0" err="1"/>
              <a:t>simulátoru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Popis</a:t>
            </a:r>
            <a:r>
              <a:rPr lang="en-US" sz="2000" dirty="0"/>
              <a:t>: </a:t>
            </a:r>
            <a:r>
              <a:rPr lang="en-US" sz="2000" dirty="0" err="1"/>
              <a:t>Týmová</a:t>
            </a:r>
            <a:r>
              <a:rPr lang="en-US" sz="2000" dirty="0"/>
              <a:t> </a:t>
            </a:r>
            <a:r>
              <a:rPr lang="en-US" sz="2000" dirty="0" err="1"/>
              <a:t>práce</a:t>
            </a:r>
            <a:r>
              <a:rPr lang="en-US" sz="2000" dirty="0"/>
              <a:t>. </a:t>
            </a:r>
            <a:r>
              <a:rPr lang="en-US" sz="2000" dirty="0" err="1"/>
              <a:t>Vrstevnické</a:t>
            </a:r>
            <a:r>
              <a:rPr lang="en-US" sz="2000" dirty="0"/>
              <a:t> </a:t>
            </a:r>
            <a:r>
              <a:rPr lang="en-US" sz="2000" dirty="0" err="1"/>
              <a:t>učení</a:t>
            </a:r>
            <a:r>
              <a:rPr lang="en-US" sz="2000" dirty="0"/>
              <a:t>. “Project-based learning”. </a:t>
            </a:r>
            <a:r>
              <a:rPr lang="en-US" sz="2000" dirty="0" err="1"/>
              <a:t>Simulační</a:t>
            </a:r>
            <a:r>
              <a:rPr lang="en-US" sz="2000" dirty="0"/>
              <a:t> </a:t>
            </a:r>
            <a:r>
              <a:rPr lang="en-US" sz="2000" dirty="0" err="1"/>
              <a:t>hra</a:t>
            </a:r>
            <a:r>
              <a:rPr lang="en-US" sz="2000" dirty="0"/>
              <a:t>. </a:t>
            </a:r>
            <a:r>
              <a:rPr lang="en-US" sz="2000" dirty="0" err="1"/>
              <a:t>Spolupráce</a:t>
            </a:r>
            <a:r>
              <a:rPr lang="en-US" sz="2000" dirty="0"/>
              <a:t> s </a:t>
            </a:r>
            <a:r>
              <a:rPr lang="en-US" sz="2000" dirty="0" err="1"/>
              <a:t>lídry</a:t>
            </a:r>
            <a:r>
              <a:rPr lang="en-US" sz="2000" dirty="0"/>
              <a:t> </a:t>
            </a:r>
            <a:r>
              <a:rPr lang="en-US" sz="2000" dirty="0" err="1"/>
              <a:t>regionálních</a:t>
            </a:r>
            <a:r>
              <a:rPr lang="en-US" sz="2000" dirty="0"/>
              <a:t> </a:t>
            </a:r>
            <a:r>
              <a:rPr lang="en-US" sz="2000" dirty="0" err="1"/>
              <a:t>společností</a:t>
            </a:r>
            <a:r>
              <a:rPr lang="en-US" sz="2000" dirty="0"/>
              <a:t> a </a:t>
            </a:r>
            <a:r>
              <a:rPr lang="en-US" sz="2000" dirty="0" err="1"/>
              <a:t>firem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Zkušenosti</a:t>
            </a:r>
            <a:r>
              <a:rPr lang="en-US" sz="2000" dirty="0"/>
              <a:t>: </a:t>
            </a:r>
            <a:r>
              <a:rPr lang="en-US" sz="2000" dirty="0" err="1"/>
              <a:t>Studenti</a:t>
            </a:r>
            <a:r>
              <a:rPr lang="en-US" sz="2000" dirty="0"/>
              <a:t> </a:t>
            </a:r>
            <a:r>
              <a:rPr lang="en-US" sz="2000" dirty="0" err="1"/>
              <a:t>ocenili</a:t>
            </a:r>
            <a:r>
              <a:rPr lang="en-US" sz="2000" dirty="0"/>
              <a:t> </a:t>
            </a:r>
            <a:r>
              <a:rPr lang="en-US" sz="2000" dirty="0" err="1"/>
              <a:t>diskuze</a:t>
            </a:r>
            <a:r>
              <a:rPr lang="en-US" sz="2000" dirty="0"/>
              <a:t> a </a:t>
            </a:r>
            <a:r>
              <a:rPr lang="en-US" sz="2000" dirty="0" err="1"/>
              <a:t>zpětnou</a:t>
            </a:r>
            <a:r>
              <a:rPr lang="en-US" sz="2000" dirty="0"/>
              <a:t> </a:t>
            </a:r>
            <a:r>
              <a:rPr lang="en-US" sz="2000" dirty="0" err="1"/>
              <a:t>vazbu</a:t>
            </a:r>
            <a:r>
              <a:rPr lang="en-US" sz="2000" dirty="0"/>
              <a:t> od </a:t>
            </a:r>
            <a:r>
              <a:rPr lang="en-US" sz="2000" dirty="0" err="1"/>
              <a:t>vyučujících</a:t>
            </a:r>
            <a:r>
              <a:rPr lang="en-US" sz="2000" dirty="0"/>
              <a:t> a </a:t>
            </a:r>
            <a:r>
              <a:rPr lang="en-US" sz="2000" dirty="0" err="1"/>
              <a:t>expertů</a:t>
            </a:r>
            <a:r>
              <a:rPr lang="en-US" sz="2000" dirty="0"/>
              <a:t> z </a:t>
            </a:r>
            <a:r>
              <a:rPr lang="en-US" sz="2000" dirty="0" err="1"/>
              <a:t>místních</a:t>
            </a:r>
            <a:r>
              <a:rPr lang="en-US" sz="2000" dirty="0"/>
              <a:t> </a:t>
            </a:r>
            <a:r>
              <a:rPr lang="en-US" sz="2000" dirty="0" err="1"/>
              <a:t>firem</a:t>
            </a:r>
            <a:r>
              <a:rPr lang="en-US" sz="2000" dirty="0"/>
              <a:t>. </a:t>
            </a:r>
            <a:r>
              <a:rPr lang="en-US" sz="2000" dirty="0" err="1"/>
              <a:t>Týmová</a:t>
            </a:r>
            <a:r>
              <a:rPr lang="en-US" sz="2000" dirty="0"/>
              <a:t> </a:t>
            </a:r>
            <a:r>
              <a:rPr lang="en-US" sz="2000" dirty="0" err="1"/>
              <a:t>práce</a:t>
            </a:r>
            <a:r>
              <a:rPr lang="en-US" sz="2000" dirty="0"/>
              <a:t> a </a:t>
            </a:r>
            <a:r>
              <a:rPr lang="en-US" sz="2000" dirty="0" err="1"/>
              <a:t>potřeba</a:t>
            </a:r>
            <a:r>
              <a:rPr lang="en-US" sz="2000" dirty="0"/>
              <a:t> </a:t>
            </a:r>
            <a:r>
              <a:rPr lang="en-US" sz="2000" dirty="0" err="1"/>
              <a:t>vypořádat</a:t>
            </a:r>
            <a:r>
              <a:rPr lang="en-US" sz="2000" dirty="0"/>
              <a:t> se s </a:t>
            </a:r>
            <a:r>
              <a:rPr lang="en-US" sz="2000" dirty="0" err="1"/>
              <a:t>problémy</a:t>
            </a:r>
            <a:r>
              <a:rPr lang="en-US" sz="2000" dirty="0"/>
              <a:t> </a:t>
            </a:r>
            <a:r>
              <a:rPr lang="en-US" sz="2000" dirty="0" err="1"/>
              <a:t>podobnými</a:t>
            </a:r>
            <a:r>
              <a:rPr lang="en-US" sz="2000" dirty="0"/>
              <a:t> </a:t>
            </a:r>
            <a:r>
              <a:rPr lang="en-US" sz="2000" dirty="0" err="1"/>
              <a:t>reálným</a:t>
            </a:r>
            <a:r>
              <a:rPr lang="en-US" sz="2000" dirty="0"/>
              <a:t> </a:t>
            </a:r>
            <a:r>
              <a:rPr lang="en-US" sz="2000" dirty="0" err="1"/>
              <a:t>praktickým</a:t>
            </a:r>
            <a:r>
              <a:rPr lang="en-US" sz="2000" dirty="0"/>
              <a:t> </a:t>
            </a:r>
            <a:r>
              <a:rPr lang="en-US" sz="2000" dirty="0" err="1"/>
              <a:t>situacím</a:t>
            </a:r>
            <a:r>
              <a:rPr lang="en-US" sz="2000" dirty="0"/>
              <a:t> </a:t>
            </a:r>
            <a:r>
              <a:rPr lang="en-US" sz="2000" dirty="0" err="1"/>
              <a:t>jim</a:t>
            </a:r>
            <a:r>
              <a:rPr lang="en-US" sz="2000" dirty="0"/>
              <a:t> </a:t>
            </a:r>
            <a:r>
              <a:rPr lang="en-US" sz="2000" dirty="0" err="1"/>
              <a:t>pomohly</a:t>
            </a:r>
            <a:r>
              <a:rPr lang="en-US" sz="2000" dirty="0"/>
              <a:t> </a:t>
            </a:r>
            <a:r>
              <a:rPr lang="en-US" sz="2000" dirty="0" err="1"/>
              <a:t>rozvíjet</a:t>
            </a:r>
            <a:r>
              <a:rPr lang="en-US" sz="2000" dirty="0"/>
              <a:t> </a:t>
            </a:r>
            <a:r>
              <a:rPr lang="en-US" sz="2000" dirty="0" err="1"/>
              <a:t>vůdcovské</a:t>
            </a:r>
            <a:r>
              <a:rPr lang="en-US" sz="2000" dirty="0"/>
              <a:t> </a:t>
            </a:r>
            <a:r>
              <a:rPr lang="en-US" sz="2000" dirty="0" err="1"/>
              <a:t>dovednosti</a:t>
            </a:r>
            <a:r>
              <a:rPr lang="en-US" sz="2000" dirty="0"/>
              <a:t>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E1E34F01-9B7C-98AC-BA42-A7CB06D107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751" y="136525"/>
            <a:ext cx="1913378" cy="83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813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 err="1">
                <a:solidFill>
                  <a:srgbClr val="0070C0"/>
                </a:solidFill>
              </a:rPr>
              <a:t>Matematika</a:t>
            </a:r>
            <a:r>
              <a:rPr lang="en-US" sz="2800" dirty="0">
                <a:solidFill>
                  <a:srgbClr val="0070C0"/>
                </a:solidFill>
              </a:rPr>
              <a:t> pro (</a:t>
            </a:r>
            <a:r>
              <a:rPr lang="en-US" sz="2800" dirty="0" err="1">
                <a:solidFill>
                  <a:srgbClr val="0070C0"/>
                </a:solidFill>
              </a:rPr>
              <a:t>elektro</a:t>
            </a:r>
            <a:r>
              <a:rPr lang="en-US" sz="2800" dirty="0">
                <a:solidFill>
                  <a:srgbClr val="0070C0"/>
                </a:solidFill>
              </a:rPr>
              <a:t>)</a:t>
            </a:r>
            <a:r>
              <a:rPr lang="en-US" sz="2800" dirty="0" err="1">
                <a:solidFill>
                  <a:srgbClr val="0070C0"/>
                </a:solidFill>
              </a:rPr>
              <a:t>inženýry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560D917-C6FA-631F-8478-295393F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02" y="2050741"/>
            <a:ext cx="8389398" cy="4670733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Cíl</a:t>
            </a:r>
            <a:r>
              <a:rPr lang="en-US" sz="2000" dirty="0"/>
              <a:t>: </a:t>
            </a:r>
            <a:r>
              <a:rPr lang="en-US" sz="2000" dirty="0" err="1"/>
              <a:t>Navrhnout</a:t>
            </a:r>
            <a:r>
              <a:rPr lang="en-US" sz="2000" dirty="0"/>
              <a:t> </a:t>
            </a:r>
            <a:r>
              <a:rPr lang="en-US" sz="2000" dirty="0" err="1"/>
              <a:t>vzdělávací</a:t>
            </a:r>
            <a:r>
              <a:rPr lang="en-US" sz="2000" dirty="0"/>
              <a:t> </a:t>
            </a:r>
            <a:r>
              <a:rPr lang="en-US" sz="2000" dirty="0" err="1"/>
              <a:t>aktivity</a:t>
            </a:r>
            <a:r>
              <a:rPr lang="en-US" sz="2000" dirty="0"/>
              <a:t>, </a:t>
            </a:r>
            <a:r>
              <a:rPr lang="en-US" sz="2000" dirty="0" err="1"/>
              <a:t>které</a:t>
            </a:r>
            <a:r>
              <a:rPr lang="en-US" sz="2000" dirty="0"/>
              <a:t> </a:t>
            </a:r>
            <a:r>
              <a:rPr lang="en-US" sz="2000" dirty="0" err="1"/>
              <a:t>lze</a:t>
            </a:r>
            <a:r>
              <a:rPr lang="en-US" sz="2000" dirty="0"/>
              <a:t> </a:t>
            </a:r>
            <a:r>
              <a:rPr lang="en-US" sz="2000" dirty="0" err="1"/>
              <a:t>realizovat</a:t>
            </a:r>
            <a:r>
              <a:rPr lang="en-US" sz="2000" dirty="0"/>
              <a:t> za </a:t>
            </a:r>
            <a:r>
              <a:rPr lang="en-US" sz="2000" dirty="0" err="1"/>
              <a:t>různých</a:t>
            </a:r>
            <a:r>
              <a:rPr lang="en-US" sz="2000" dirty="0"/>
              <a:t> </a:t>
            </a:r>
            <a:r>
              <a:rPr lang="en-US" sz="2000" dirty="0" err="1"/>
              <a:t>okolností</a:t>
            </a:r>
            <a:r>
              <a:rPr lang="en-US" sz="2000" dirty="0"/>
              <a:t> a v </a:t>
            </a:r>
            <a:r>
              <a:rPr lang="en-US" sz="2000" dirty="0" err="1"/>
              <a:t>různé</a:t>
            </a:r>
            <a:r>
              <a:rPr lang="en-US" sz="2000" dirty="0"/>
              <a:t> </a:t>
            </a:r>
            <a:r>
              <a:rPr lang="en-US" sz="2000" dirty="0" err="1"/>
              <a:t>formě</a:t>
            </a:r>
            <a:r>
              <a:rPr lang="en-US" sz="2000" dirty="0"/>
              <a:t> (</a:t>
            </a:r>
            <a:r>
              <a:rPr lang="en-US" sz="2000" dirty="0" err="1"/>
              <a:t>prezenčně</a:t>
            </a:r>
            <a:r>
              <a:rPr lang="en-US" sz="2000" dirty="0"/>
              <a:t>, online, </a:t>
            </a:r>
            <a:r>
              <a:rPr lang="en-US" sz="2000" dirty="0" err="1"/>
              <a:t>hybridně</a:t>
            </a:r>
            <a:r>
              <a:rPr lang="en-US" sz="2000" dirty="0"/>
              <a:t>).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>
                <a:solidFill>
                  <a:srgbClr val="0070C0"/>
                </a:solidFill>
              </a:rPr>
              <a:t>Idea</a:t>
            </a:r>
            <a:r>
              <a:rPr lang="en-US" sz="2000" dirty="0"/>
              <a:t>: “Learning by doing.” </a:t>
            </a:r>
            <a:r>
              <a:rPr lang="en-US" sz="2000" dirty="0" err="1"/>
              <a:t>Naučit</a:t>
            </a:r>
            <a:r>
              <a:rPr lang="en-US" sz="2000" dirty="0"/>
              <a:t> se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něco</a:t>
            </a:r>
            <a:r>
              <a:rPr lang="en-US" sz="2000" dirty="0"/>
              <a:t> </a:t>
            </a:r>
            <a:r>
              <a:rPr lang="en-US" sz="2000" dirty="0" err="1"/>
              <a:t>víc</a:t>
            </a:r>
            <a:r>
              <a:rPr lang="en-US" sz="2000" dirty="0"/>
              <a:t> </a:t>
            </a:r>
            <a:r>
              <a:rPr lang="en-US" sz="2000" dirty="0" err="1"/>
              <a:t>než</a:t>
            </a:r>
            <a:r>
              <a:rPr lang="en-US" sz="2000" dirty="0"/>
              <a:t> </a:t>
            </a:r>
            <a:r>
              <a:rPr lang="en-US" sz="2000" dirty="0" err="1"/>
              <a:t>jenom</a:t>
            </a:r>
            <a:r>
              <a:rPr lang="en-US" sz="2000" dirty="0"/>
              <a:t> </a:t>
            </a:r>
            <a:r>
              <a:rPr lang="en-US" sz="2000" dirty="0" err="1"/>
              <a:t>matematiku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Popis</a:t>
            </a:r>
            <a:r>
              <a:rPr lang="en-US" sz="2000" dirty="0"/>
              <a:t>: </a:t>
            </a:r>
            <a:r>
              <a:rPr lang="en-US" sz="2000" dirty="0" err="1"/>
              <a:t>Kvízy</a:t>
            </a:r>
            <a:r>
              <a:rPr lang="en-US" sz="2000" dirty="0"/>
              <a:t> a “</a:t>
            </a:r>
            <a:r>
              <a:rPr lang="en-US" sz="2000" dirty="0" err="1"/>
              <a:t>workshopy</a:t>
            </a:r>
            <a:r>
              <a:rPr lang="en-US" sz="2000" dirty="0"/>
              <a:t>” v LMS Moodle. </a:t>
            </a:r>
            <a:r>
              <a:rPr lang="en-US" sz="2000" dirty="0" err="1"/>
              <a:t>Jiné</a:t>
            </a:r>
            <a:r>
              <a:rPr lang="en-US" sz="2000" dirty="0"/>
              <a:t> </a:t>
            </a:r>
            <a:r>
              <a:rPr lang="en-US" sz="2000" dirty="0" err="1"/>
              <a:t>zdroje</a:t>
            </a:r>
            <a:r>
              <a:rPr lang="en-US" sz="2000" dirty="0"/>
              <a:t> </a:t>
            </a:r>
            <a:r>
              <a:rPr lang="en-US" sz="2000" dirty="0" err="1"/>
              <a:t>povoleny</a:t>
            </a:r>
            <a:r>
              <a:rPr lang="en-US" sz="2000" dirty="0"/>
              <a:t> a </a:t>
            </a:r>
            <a:r>
              <a:rPr lang="en-US" sz="2000" dirty="0" err="1"/>
              <a:t>doporučeny</a:t>
            </a:r>
            <a:r>
              <a:rPr lang="en-US" sz="2000" dirty="0"/>
              <a:t>. </a:t>
            </a:r>
            <a:r>
              <a:rPr lang="en-US" sz="2000" dirty="0" err="1"/>
              <a:t>Náhrávaní</a:t>
            </a:r>
            <a:r>
              <a:rPr lang="en-US" sz="2000" dirty="0"/>
              <a:t> </a:t>
            </a:r>
            <a:r>
              <a:rPr lang="en-US" sz="2000" dirty="0" err="1"/>
              <a:t>videa</a:t>
            </a:r>
            <a:r>
              <a:rPr lang="en-US" sz="2000" dirty="0"/>
              <a:t> a </a:t>
            </a:r>
            <a:r>
              <a:rPr lang="en-US" sz="2000" dirty="0" err="1"/>
              <a:t>poskytování</a:t>
            </a:r>
            <a:r>
              <a:rPr lang="en-US" sz="2000" dirty="0"/>
              <a:t> </a:t>
            </a:r>
            <a:r>
              <a:rPr lang="en-US" sz="2000" dirty="0" err="1"/>
              <a:t>zpětné</a:t>
            </a:r>
            <a:r>
              <a:rPr lang="en-US" sz="2000" dirty="0"/>
              <a:t> </a:t>
            </a:r>
            <a:r>
              <a:rPr lang="en-US" sz="2000" dirty="0" err="1"/>
              <a:t>vazby</a:t>
            </a:r>
            <a:r>
              <a:rPr lang="en-US" sz="2000" dirty="0"/>
              <a:t>. </a:t>
            </a:r>
            <a:r>
              <a:rPr lang="en-US" sz="2000" dirty="0" err="1"/>
              <a:t>Prezenční</a:t>
            </a:r>
            <a:r>
              <a:rPr lang="en-US" sz="2000" dirty="0"/>
              <a:t> </a:t>
            </a:r>
            <a:r>
              <a:rPr lang="en-US" sz="2000" dirty="0" err="1"/>
              <a:t>výuka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Zkušenosti</a:t>
            </a:r>
            <a:r>
              <a:rPr lang="en-US" sz="2000" dirty="0"/>
              <a:t>: Design je </a:t>
            </a:r>
            <a:r>
              <a:rPr lang="en-US" sz="2000" dirty="0" err="1"/>
              <a:t>vhodný</a:t>
            </a:r>
            <a:r>
              <a:rPr lang="en-US" sz="2000" dirty="0"/>
              <a:t> pro </a:t>
            </a:r>
            <a:r>
              <a:rPr lang="en-US" sz="2000" dirty="0" err="1"/>
              <a:t>různé</a:t>
            </a:r>
            <a:r>
              <a:rPr lang="en-US" sz="2000" dirty="0"/>
              <a:t> </a:t>
            </a:r>
            <a:r>
              <a:rPr lang="en-US" sz="2000" dirty="0" err="1"/>
              <a:t>okolnosti</a:t>
            </a:r>
            <a:r>
              <a:rPr lang="en-US" sz="2000" dirty="0"/>
              <a:t> (lockdown) a </a:t>
            </a:r>
            <a:r>
              <a:rPr lang="en-US" sz="2000" dirty="0" err="1"/>
              <a:t>dává</a:t>
            </a:r>
            <a:r>
              <a:rPr lang="en-US" sz="2000" dirty="0"/>
              <a:t> </a:t>
            </a:r>
            <a:r>
              <a:rPr lang="en-US" sz="2000" dirty="0" err="1"/>
              <a:t>studentům</a:t>
            </a:r>
            <a:r>
              <a:rPr lang="en-US" sz="2000" dirty="0"/>
              <a:t> </a:t>
            </a:r>
            <a:r>
              <a:rPr lang="en-US" sz="2000" dirty="0" err="1"/>
              <a:t>větší</a:t>
            </a:r>
            <a:r>
              <a:rPr lang="en-US" sz="2000" dirty="0"/>
              <a:t> </a:t>
            </a:r>
            <a:r>
              <a:rPr lang="en-US" sz="2000" dirty="0" err="1"/>
              <a:t>svobodu</a:t>
            </a:r>
            <a:r>
              <a:rPr lang="en-US" sz="2000" dirty="0"/>
              <a:t> (</a:t>
            </a:r>
            <a:r>
              <a:rPr lang="en-US" sz="2000" dirty="0" err="1"/>
              <a:t>nemoc</a:t>
            </a:r>
            <a:r>
              <a:rPr lang="en-US" sz="2000" dirty="0"/>
              <a:t>). </a:t>
            </a:r>
            <a:r>
              <a:rPr lang="en-US" sz="2000" dirty="0" err="1"/>
              <a:t>Médium</a:t>
            </a:r>
            <a:r>
              <a:rPr lang="en-US" sz="2000" dirty="0"/>
              <a:t> by </a:t>
            </a:r>
            <a:r>
              <a:rPr lang="en-US" sz="2000" dirty="0" err="1"/>
              <a:t>mělo</a:t>
            </a:r>
            <a:r>
              <a:rPr lang="en-US" sz="2000" dirty="0"/>
              <a:t> </a:t>
            </a:r>
            <a:r>
              <a:rPr lang="en-US" sz="2000" dirty="0" err="1"/>
              <a:t>být</a:t>
            </a:r>
            <a:r>
              <a:rPr lang="en-US" sz="2000" dirty="0"/>
              <a:t> </a:t>
            </a:r>
            <a:r>
              <a:rPr lang="en-US" sz="2000" dirty="0" err="1"/>
              <a:t>jednotné</a:t>
            </a:r>
            <a:r>
              <a:rPr lang="en-US" sz="2000" dirty="0"/>
              <a:t> (video). </a:t>
            </a:r>
            <a:r>
              <a:rPr lang="en-US" sz="2000" dirty="0" err="1"/>
              <a:t>Kratší</a:t>
            </a:r>
            <a:r>
              <a:rPr lang="en-US" sz="2000" dirty="0"/>
              <a:t> </a:t>
            </a:r>
            <a:r>
              <a:rPr lang="en-US" sz="2000" dirty="0" err="1"/>
              <a:t>časově</a:t>
            </a:r>
            <a:r>
              <a:rPr lang="en-US" sz="2000" dirty="0"/>
              <a:t> </a:t>
            </a:r>
            <a:r>
              <a:rPr lang="en-US" sz="2000" dirty="0" err="1"/>
              <a:t>omezené</a:t>
            </a:r>
            <a:r>
              <a:rPr lang="en-US" sz="2000" dirty="0"/>
              <a:t> </a:t>
            </a:r>
            <a:r>
              <a:rPr lang="en-US" sz="2000" dirty="0" err="1"/>
              <a:t>kvízy</a:t>
            </a:r>
            <a:r>
              <a:rPr lang="en-US" sz="2000" dirty="0"/>
              <a:t> </a:t>
            </a:r>
            <a:r>
              <a:rPr lang="en-US" sz="2000" dirty="0" err="1"/>
              <a:t>fungovaly</a:t>
            </a:r>
            <a:r>
              <a:rPr lang="en-US" sz="2000" dirty="0"/>
              <a:t> </a:t>
            </a:r>
            <a:r>
              <a:rPr lang="en-US" sz="2000" dirty="0" err="1"/>
              <a:t>lépe</a:t>
            </a:r>
            <a:r>
              <a:rPr lang="en-US" sz="2000" dirty="0"/>
              <a:t>. 56% </a:t>
            </a:r>
            <a:r>
              <a:rPr lang="en-US" sz="2000" dirty="0" err="1"/>
              <a:t>studentů</a:t>
            </a:r>
            <a:r>
              <a:rPr lang="en-US" sz="2000" dirty="0"/>
              <a:t> </a:t>
            </a:r>
            <a:r>
              <a:rPr lang="en-US" sz="2000" dirty="0" err="1"/>
              <a:t>kurz</a:t>
            </a:r>
            <a:r>
              <a:rPr lang="en-US" sz="2000" dirty="0"/>
              <a:t> </a:t>
            </a:r>
            <a:r>
              <a:rPr lang="en-US" sz="2000" dirty="0" err="1"/>
              <a:t>absolvovalo</a:t>
            </a:r>
            <a:r>
              <a:rPr lang="en-US" sz="2000" dirty="0"/>
              <a:t> (2021, 2022). 87% </a:t>
            </a:r>
            <a:r>
              <a:rPr lang="en-US" sz="2000" dirty="0" err="1"/>
              <a:t>studentů</a:t>
            </a:r>
            <a:r>
              <a:rPr lang="en-US" sz="2000" dirty="0"/>
              <a:t>, </a:t>
            </a:r>
            <a:r>
              <a:rPr lang="en-US" sz="2000" dirty="0" err="1"/>
              <a:t>kteří</a:t>
            </a:r>
            <a:r>
              <a:rPr lang="en-US" sz="2000" dirty="0"/>
              <a:t> </a:t>
            </a:r>
            <a:r>
              <a:rPr lang="en-US" sz="2000" dirty="0" err="1"/>
              <a:t>dokončili</a:t>
            </a:r>
            <a:r>
              <a:rPr lang="en-US" sz="2000" dirty="0"/>
              <a:t> </a:t>
            </a:r>
            <a:r>
              <a:rPr lang="en-US" sz="2000" dirty="0" err="1"/>
              <a:t>kurz</a:t>
            </a:r>
            <a:r>
              <a:rPr lang="en-US" sz="2000" dirty="0"/>
              <a:t> v </a:t>
            </a:r>
            <a:r>
              <a:rPr lang="en-US" sz="2000" dirty="0" err="1"/>
              <a:t>roce</a:t>
            </a:r>
            <a:r>
              <a:rPr lang="en-US" sz="2000" dirty="0"/>
              <a:t> 2021, </a:t>
            </a:r>
            <a:r>
              <a:rPr lang="en-US" sz="2000" dirty="0" err="1"/>
              <a:t>pokračovalo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studiu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v </a:t>
            </a:r>
            <a:r>
              <a:rPr lang="en-US" sz="2000" dirty="0" err="1"/>
              <a:t>roce</a:t>
            </a:r>
            <a:r>
              <a:rPr lang="en-US" sz="2000" dirty="0"/>
              <a:t> 2022.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EF6B7634-41F6-567C-75B6-D284BE43D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751" y="136525"/>
            <a:ext cx="1913378" cy="83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776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 err="1">
                <a:solidFill>
                  <a:srgbClr val="0070C0"/>
                </a:solidFill>
              </a:rPr>
              <a:t>Matematika</a:t>
            </a:r>
            <a:r>
              <a:rPr lang="en-US" sz="2800" dirty="0">
                <a:solidFill>
                  <a:srgbClr val="0070C0"/>
                </a:solidFill>
              </a:rPr>
              <a:t> pro (</a:t>
            </a:r>
            <a:r>
              <a:rPr lang="en-US" sz="2800" dirty="0" err="1">
                <a:solidFill>
                  <a:srgbClr val="0070C0"/>
                </a:solidFill>
              </a:rPr>
              <a:t>elektro</a:t>
            </a:r>
            <a:r>
              <a:rPr lang="en-US" sz="2800" dirty="0">
                <a:solidFill>
                  <a:srgbClr val="0070C0"/>
                </a:solidFill>
              </a:rPr>
              <a:t>)</a:t>
            </a:r>
            <a:r>
              <a:rPr lang="en-US" sz="2800" dirty="0" err="1">
                <a:solidFill>
                  <a:srgbClr val="0070C0"/>
                </a:solidFill>
              </a:rPr>
              <a:t>inženýry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EF6B7634-41F6-567C-75B6-D284BE43D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751" y="136525"/>
            <a:ext cx="1913378" cy="837801"/>
          </a:xfrm>
          <a:prstGeom prst="rect">
            <a:avLst/>
          </a:prstGeom>
        </p:spPr>
      </p:pic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BB020B61-8652-31B1-A971-738DAB15802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12906" y="2140856"/>
            <a:ext cx="7166065" cy="1423178"/>
          </a:xfrm>
        </p:spPr>
        <p:txBody>
          <a:bodyPr>
            <a:normAutofit/>
          </a:bodyPr>
          <a:lstStyle/>
          <a:p>
            <a:pPr lvl="0">
              <a:lnSpc>
                <a:spcPct val="80000"/>
              </a:lnSpc>
            </a:pPr>
            <a:r>
              <a:rPr lang="cs-CZ" dirty="0">
                <a:solidFill>
                  <a:srgbClr val="0070C0"/>
                </a:solidFill>
              </a:rPr>
              <a:t>Výzva: Umělá inteligence</a:t>
            </a:r>
          </a:p>
          <a:p>
            <a:pPr lvl="1">
              <a:lnSpc>
                <a:spcPct val="80000"/>
              </a:lnSpc>
            </a:pPr>
            <a:r>
              <a:rPr lang="cs-CZ" dirty="0"/>
              <a:t>Na body za kvízy už nelze při hodnocení spoléhat</a:t>
            </a:r>
          </a:p>
          <a:p>
            <a:pPr lvl="1">
              <a:lnSpc>
                <a:spcPct val="80000"/>
              </a:lnSpc>
            </a:pPr>
            <a:r>
              <a:rPr lang="cs-CZ" dirty="0"/>
              <a:t>=&gt; Návrat psaných testů </a:t>
            </a:r>
          </a:p>
        </p:txBody>
      </p:sp>
    </p:spTree>
    <p:extLst>
      <p:ext uri="{BB962C8B-B14F-4D97-AF65-F5344CB8AC3E}">
        <p14:creationId xmlns:p14="http://schemas.microsoft.com/office/powerpoint/2010/main" val="1748705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BA8D4-4AA6-A781-A4BF-66DAA583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CCC59-FFC8-4E0E-A252-C6E10C507A4F}" type="slidenum">
              <a:rPr lang="en-US" smtClean="0"/>
              <a:t>14</a:t>
            </a:fld>
            <a:endParaRPr lang="en-US"/>
          </a:p>
        </p:txBody>
      </p:sp>
      <p:pic>
        <p:nvPicPr>
          <p:cNvPr id="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E897296A-CB90-18A4-C564-97F76635D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569178"/>
            <a:ext cx="1004260" cy="1004260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98B21DD5-EBC8-C698-C02C-A5465612E6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1019" y="5582570"/>
            <a:ext cx="1380226" cy="1007565"/>
          </a:xfrm>
          <a:prstGeom prst="rect">
            <a:avLst/>
          </a:prstGeom>
        </p:spPr>
      </p:pic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B662C9CB-9230-388F-0209-6D4DC98906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004" y="5506286"/>
            <a:ext cx="1660358" cy="1215189"/>
          </a:xfrm>
          <a:prstGeom prst="rect">
            <a:avLst/>
          </a:prstGeom>
        </p:spPr>
      </p:pic>
      <p:pic>
        <p:nvPicPr>
          <p:cNvPr id="13" name="Picture 12" descr="Text&#10;&#10;Description automatically generated with low confidence">
            <a:extLst>
              <a:ext uri="{FF2B5EF4-FFF2-40B4-BE49-F238E27FC236}">
                <a16:creationId xmlns:a16="http://schemas.microsoft.com/office/drawing/2014/main" id="{332D6730-F33C-FCB5-0E6B-5694F4F138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5457" y="5752334"/>
            <a:ext cx="1913378" cy="837801"/>
          </a:xfrm>
          <a:prstGeom prst="rect">
            <a:avLst/>
          </a:prstGeom>
        </p:spPr>
      </p:pic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920742CD-BE66-5BC1-80C4-FF6E9D9FEA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72" y="147752"/>
            <a:ext cx="2741511" cy="1028067"/>
          </a:xfrm>
          <a:prstGeom prst="rect">
            <a:avLst/>
          </a:prstGeom>
        </p:spPr>
      </p:pic>
      <p:pic>
        <p:nvPicPr>
          <p:cNvPr id="17" name="Picture 16" descr="Text&#10;&#10;Description automatically generated with medium confidence">
            <a:extLst>
              <a:ext uri="{FF2B5EF4-FFF2-40B4-BE49-F238E27FC236}">
                <a16:creationId xmlns:a16="http://schemas.microsoft.com/office/drawing/2014/main" id="{F14DE175-0720-F0CC-72B3-0B6BC9366B7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767" y="114115"/>
            <a:ext cx="3069961" cy="87690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225AF75-AF13-73EE-FDF4-DEFC6D642305}"/>
              </a:ext>
            </a:extLst>
          </p:cNvPr>
          <p:cNvSpPr/>
          <p:nvPr/>
        </p:nvSpPr>
        <p:spPr>
          <a:xfrm>
            <a:off x="2234819" y="2146341"/>
            <a:ext cx="77223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Děkuji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vám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za </a:t>
            </a:r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pozor</a:t>
            </a:r>
            <a:r>
              <a:rPr lang="en-US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nost</a:t>
            </a:r>
            <a:r>
              <a:rPr lang="ro-RO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!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</a:p>
        </p:txBody>
      </p:sp>
      <p:pic>
        <p:nvPicPr>
          <p:cNvPr id="10" name="Picture 9" descr="A picture containing clipart&#10;&#10;Description automatically generated">
            <a:extLst>
              <a:ext uri="{FF2B5EF4-FFF2-40B4-BE49-F238E27FC236}">
                <a16:creationId xmlns:a16="http://schemas.microsoft.com/office/drawing/2014/main" id="{C4486B3E-016A-1D5F-650A-BC5BECC2B8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702" y="3221056"/>
            <a:ext cx="3985660" cy="221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0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>
            <a:extLst>
              <a:ext uri="{FF2B5EF4-FFF2-40B4-BE49-F238E27FC236}">
                <a16:creationId xmlns:a16="http://schemas.microsoft.com/office/drawing/2014/main" id="{F9FA4578-CEC5-4BEC-5CD9-2B6755D07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0741" y="290512"/>
            <a:ext cx="7474172" cy="1112459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>
                <a:solidFill>
                  <a:srgbClr val="0070C0"/>
                </a:solidFill>
              </a:rPr>
              <a:t>„Boosting Sustainable Digital Education for European Universities (</a:t>
            </a:r>
            <a:r>
              <a:rPr lang="en-US" sz="3200" i="1" dirty="0" err="1">
                <a:solidFill>
                  <a:srgbClr val="0070C0"/>
                </a:solidFill>
              </a:rPr>
              <a:t>BoostEdU</a:t>
            </a:r>
            <a:r>
              <a:rPr lang="en-US" sz="3200" i="1" dirty="0">
                <a:solidFill>
                  <a:srgbClr val="0070C0"/>
                </a:solidFill>
              </a:rPr>
              <a:t>)”</a:t>
            </a:r>
            <a:endParaRPr lang="en-US" sz="3200" dirty="0"/>
          </a:p>
        </p:txBody>
      </p:sp>
      <p:sp>
        <p:nvSpPr>
          <p:cNvPr id="36" name="Rectangle 15">
            <a:extLst>
              <a:ext uri="{FF2B5EF4-FFF2-40B4-BE49-F238E27FC236}">
                <a16:creationId xmlns:a16="http://schemas.microsoft.com/office/drawing/2014/main" id="{8DF82177-7928-EB43-0567-6DC05C6F5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17">
            <a:extLst>
              <a:ext uri="{FF2B5EF4-FFF2-40B4-BE49-F238E27FC236}">
                <a16:creationId xmlns:a16="http://schemas.microsoft.com/office/drawing/2014/main" id="{B9B4FE3B-9DA0-870C-E429-98B16AA04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F75DF834-50B7-5F9E-0FD0-3CBB68C443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498" y="3061503"/>
            <a:ext cx="1959975" cy="734991"/>
          </a:xfrm>
          <a:prstGeom prst="rect">
            <a:avLst/>
          </a:prstGeom>
        </p:spPr>
      </p:pic>
      <p:sp>
        <p:nvSpPr>
          <p:cNvPr id="39" name="Slide Number Placeholder 4">
            <a:extLst>
              <a:ext uri="{FF2B5EF4-FFF2-40B4-BE49-F238E27FC236}">
                <a16:creationId xmlns:a16="http://schemas.microsoft.com/office/drawing/2014/main" id="{F74F23AB-D167-B901-B195-8534163C6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1" name="Title 9">
            <a:extLst>
              <a:ext uri="{FF2B5EF4-FFF2-40B4-BE49-F238E27FC236}">
                <a16:creationId xmlns:a16="http://schemas.microsoft.com/office/drawing/2014/main" id="{564FCFA9-229D-F929-B5C8-8EABFDEC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739900"/>
            <a:ext cx="7999413" cy="8769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4400" dirty="0" err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Shrnutí</a:t>
            </a:r>
            <a:endParaRPr lang="en-US" sz="44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3" name="Title 9">
            <a:extLst>
              <a:ext uri="{FF2B5EF4-FFF2-40B4-BE49-F238E27FC236}">
                <a16:creationId xmlns:a16="http://schemas.microsoft.com/office/drawing/2014/main" id="{284C4A12-A02E-F28A-3AEC-B21FB7317669}"/>
              </a:ext>
            </a:extLst>
          </p:cNvPr>
          <p:cNvSpPr txBox="1">
            <a:spLocks/>
          </p:cNvSpPr>
          <p:nvPr/>
        </p:nvSpPr>
        <p:spPr>
          <a:xfrm>
            <a:off x="315686" y="2492068"/>
            <a:ext cx="9307285" cy="48275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Výzva</a:t>
            </a:r>
            <a:r>
              <a:rPr lang="en-US" sz="3200" dirty="0">
                <a:latin typeface="+mj-lt"/>
                <a:ea typeface="+mj-ea"/>
                <a:cs typeface="+mj-cs"/>
              </a:rPr>
              <a:t>: Digital Education Readiness (</a:t>
            </a:r>
            <a:r>
              <a:rPr lang="en-US" sz="3200" dirty="0" err="1">
                <a:latin typeface="+mj-lt"/>
                <a:ea typeface="+mj-ea"/>
                <a:cs typeface="+mj-cs"/>
              </a:rPr>
              <a:t>podzim</a:t>
            </a:r>
            <a:r>
              <a:rPr lang="en-US" sz="3200" dirty="0">
                <a:latin typeface="+mj-lt"/>
                <a:ea typeface="+mj-ea"/>
                <a:cs typeface="+mj-cs"/>
              </a:rPr>
              <a:t> 2020)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Implementace</a:t>
            </a:r>
            <a:r>
              <a:rPr lang="en-US" sz="3200" dirty="0">
                <a:latin typeface="+mj-lt"/>
                <a:ea typeface="+mj-ea"/>
                <a:cs typeface="+mj-cs"/>
              </a:rPr>
              <a:t>: </a:t>
            </a:r>
            <a:r>
              <a:rPr lang="en-US" sz="3200" dirty="0" err="1">
                <a:latin typeface="+mj-lt"/>
                <a:ea typeface="+mj-ea"/>
                <a:cs typeface="+mj-cs"/>
              </a:rPr>
              <a:t>březen</a:t>
            </a:r>
            <a:r>
              <a:rPr lang="en-US" sz="3200" dirty="0">
                <a:latin typeface="+mj-lt"/>
                <a:ea typeface="+mj-ea"/>
                <a:cs typeface="+mj-cs"/>
              </a:rPr>
              <a:t> 2021 – </a:t>
            </a:r>
            <a:r>
              <a:rPr lang="en-US" sz="3200" dirty="0" err="1">
                <a:latin typeface="+mj-lt"/>
                <a:ea typeface="+mj-ea"/>
                <a:cs typeface="+mj-cs"/>
              </a:rPr>
              <a:t>únor</a:t>
            </a:r>
            <a:r>
              <a:rPr lang="en-US" sz="3200" dirty="0">
                <a:latin typeface="+mj-lt"/>
                <a:ea typeface="+mj-ea"/>
                <a:cs typeface="+mj-cs"/>
              </a:rPr>
              <a:t> 2023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+mj-lt"/>
                <a:ea typeface="+mj-ea"/>
                <a:cs typeface="+mj-cs"/>
              </a:rPr>
              <a:t>4 </a:t>
            </a:r>
            <a:r>
              <a:rPr lang="en-US" sz="3200" dirty="0" err="1">
                <a:latin typeface="+mj-lt"/>
                <a:ea typeface="+mj-ea"/>
                <a:cs typeface="+mj-cs"/>
              </a:rPr>
              <a:t>partnerské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univerzity</a:t>
            </a:r>
            <a:endParaRPr lang="en-US" sz="3200" dirty="0">
              <a:latin typeface="+mj-lt"/>
              <a:ea typeface="+mj-ea"/>
              <a:cs typeface="+mj-cs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+mj-lt"/>
                <a:ea typeface="+mj-ea"/>
                <a:cs typeface="+mj-cs"/>
              </a:rPr>
              <a:t>8 </a:t>
            </a:r>
            <a:r>
              <a:rPr lang="en-US" sz="3200" dirty="0" err="1">
                <a:latin typeface="+mj-lt"/>
                <a:ea typeface="+mj-ea"/>
                <a:cs typeface="+mj-cs"/>
              </a:rPr>
              <a:t>případových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studií</a:t>
            </a:r>
            <a:r>
              <a:rPr lang="en-US" sz="3200" dirty="0">
                <a:latin typeface="+mj-lt"/>
                <a:ea typeface="+mj-ea"/>
                <a:cs typeface="+mj-cs"/>
              </a:rPr>
              <a:t> o Digital Education Methodology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+mj-lt"/>
                <a:ea typeface="+mj-ea"/>
                <a:cs typeface="+mj-cs"/>
              </a:rPr>
              <a:t>1 </a:t>
            </a:r>
            <a:r>
              <a:rPr lang="en-US" sz="3200" dirty="0" err="1">
                <a:latin typeface="+mj-lt"/>
                <a:ea typeface="+mj-ea"/>
                <a:cs typeface="+mj-cs"/>
              </a:rPr>
              <a:t>případová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studie</a:t>
            </a:r>
            <a:r>
              <a:rPr lang="en-US" sz="3200" dirty="0">
                <a:latin typeface="+mj-lt"/>
                <a:ea typeface="+mj-ea"/>
                <a:cs typeface="+mj-cs"/>
              </a:rPr>
              <a:t> o </a:t>
            </a:r>
            <a:r>
              <a:rPr lang="en-US" sz="3200" dirty="0" err="1">
                <a:latin typeface="+mj-lt"/>
                <a:ea typeface="+mj-ea"/>
                <a:cs typeface="+mj-cs"/>
              </a:rPr>
              <a:t>využití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technologie</a:t>
            </a:r>
            <a:r>
              <a:rPr lang="en-US" sz="3200" dirty="0">
                <a:latin typeface="+mj-lt"/>
                <a:ea typeface="+mj-ea"/>
                <a:cs typeface="+mj-cs"/>
              </a:rPr>
              <a:t> “blockchain” v </a:t>
            </a:r>
            <a:r>
              <a:rPr lang="en-US" sz="3200" dirty="0" err="1">
                <a:latin typeface="+mj-lt"/>
                <a:ea typeface="+mj-ea"/>
                <a:cs typeface="+mj-cs"/>
              </a:rPr>
              <a:t>digitalizaci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uznávání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výsledků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vzdělávání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284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F98732FF-AF84-1DEB-1978-7B878A92B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1124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Partneři</a:t>
            </a:r>
            <a:endParaRPr lang="en-US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Content Placeholder 10">
            <a:extLst>
              <a:ext uri="{FF2B5EF4-FFF2-40B4-BE49-F238E27FC236}">
                <a16:creationId xmlns:a16="http://schemas.microsoft.com/office/drawing/2014/main" id="{91EA0BDF-21C7-3E87-F5B9-D3EE0F13D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911" y="1740022"/>
            <a:ext cx="7999390" cy="4827925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Brno University of Technology (CZ)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2400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University POLITEHNICA of Bucharest (RO)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2400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 err="1"/>
              <a:t>Bifröst</a:t>
            </a:r>
            <a:r>
              <a:rPr lang="en-US" sz="2400" dirty="0"/>
              <a:t> University (IS)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2400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University of </a:t>
            </a:r>
            <a:r>
              <a:rPr lang="en-US" sz="2400" dirty="0" err="1"/>
              <a:t>Agder</a:t>
            </a:r>
            <a:r>
              <a:rPr lang="en-US" sz="2400" dirty="0"/>
              <a:t> (NO)</a:t>
            </a:r>
            <a:endParaRPr lang="ro-RO" sz="2400" dirty="0"/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3264485F-EEC4-19E4-4F15-6263C2722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17">
            <a:extLst>
              <a:ext uri="{FF2B5EF4-FFF2-40B4-BE49-F238E27FC236}">
                <a16:creationId xmlns:a16="http://schemas.microsoft.com/office/drawing/2014/main" id="{2E16F683-104C-F213-869F-26406E466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6283A37D-72BD-618B-D406-D9A23A46C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498" y="3061503"/>
            <a:ext cx="1959975" cy="734991"/>
          </a:xfrm>
          <a:prstGeom prst="rect">
            <a:avLst/>
          </a:prstGeom>
        </p:spPr>
      </p:pic>
      <p:sp>
        <p:nvSpPr>
          <p:cNvPr id="26" name="Slide Number Placeholder 4">
            <a:extLst>
              <a:ext uri="{FF2B5EF4-FFF2-40B4-BE49-F238E27FC236}">
                <a16:creationId xmlns:a16="http://schemas.microsoft.com/office/drawing/2014/main" id="{2C1E962E-EF04-6279-9D5D-F1D8B9829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526F0334-EDD4-129E-DE42-55645FA24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183" y="3060330"/>
            <a:ext cx="1004260" cy="1004260"/>
          </a:xfrm>
          <a:prstGeom prst="rect">
            <a:avLst/>
          </a:prstGeom>
        </p:spPr>
      </p:pic>
      <p:pic>
        <p:nvPicPr>
          <p:cNvPr id="28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8782547E-A386-8ADA-E018-3748E5F63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762" y="4276284"/>
            <a:ext cx="1380226" cy="1007565"/>
          </a:xfrm>
          <a:prstGeom prst="rect">
            <a:avLst/>
          </a:prstGeom>
        </p:spPr>
      </p:pic>
      <p:pic>
        <p:nvPicPr>
          <p:cNvPr id="29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0F9EB1CC-7968-D0D1-6BEF-2C601E850C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630" y="5343509"/>
            <a:ext cx="1660358" cy="1215189"/>
          </a:xfrm>
          <a:prstGeom prst="rect">
            <a:avLst/>
          </a:prstGeom>
        </p:spPr>
      </p:pic>
      <p:pic>
        <p:nvPicPr>
          <p:cNvPr id="30" name="Picture 12" descr="Text&#10;&#10;Description automatically generated with low confidence">
            <a:extLst>
              <a:ext uri="{FF2B5EF4-FFF2-40B4-BE49-F238E27FC236}">
                <a16:creationId xmlns:a16="http://schemas.microsoft.com/office/drawing/2014/main" id="{F4C997BE-B159-D480-29F2-495A31C545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402" y="1940012"/>
            <a:ext cx="1913378" cy="83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7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7B22B9D-3586-ADAC-91FE-3DF7698CB6D1}"/>
              </a:ext>
            </a:extLst>
          </p:cNvPr>
          <p:cNvSpPr txBox="1">
            <a:spLocks/>
          </p:cNvSpPr>
          <p:nvPr/>
        </p:nvSpPr>
        <p:spPr>
          <a:xfrm>
            <a:off x="1136428" y="627564"/>
            <a:ext cx="7474172" cy="1112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solidFill>
                  <a:srgbClr val="0070C0"/>
                </a:solidFill>
              </a:rPr>
              <a:t>Témata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969EB793-FFDE-7C32-FF7B-ED6B026FAAE9}"/>
              </a:ext>
            </a:extLst>
          </p:cNvPr>
          <p:cNvSpPr txBox="1">
            <a:spLocks/>
          </p:cNvSpPr>
          <p:nvPr/>
        </p:nvSpPr>
        <p:spPr>
          <a:xfrm>
            <a:off x="825911" y="1740022"/>
            <a:ext cx="7999390" cy="4827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Sustainable Leadership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Mathematics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Quality Management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Modelling &amp; Control in Bioengineering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Applied Mathematics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Statistics, Market Research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Storytelling in Social Science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Eye-tracking &amp; Mathematics</a:t>
            </a:r>
            <a:endParaRPr lang="ro-RO" sz="2400" dirty="0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D662C7D3-6EEF-48EE-BFDD-018CA8346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7">
            <a:extLst>
              <a:ext uri="{FF2B5EF4-FFF2-40B4-BE49-F238E27FC236}">
                <a16:creationId xmlns:a16="http://schemas.microsoft.com/office/drawing/2014/main" id="{55BC938F-34B5-D02D-85B7-909651A54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BDDF10B9-54D6-AEAE-A038-D2337E2E0A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498" y="3061503"/>
            <a:ext cx="1959975" cy="734991"/>
          </a:xfrm>
          <a:prstGeom prst="rect">
            <a:avLst/>
          </a:prstGeom>
        </p:spPr>
      </p:pic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11B06729-609B-2B68-3431-F8D8854C5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1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B7DAC123-1F84-A700-DBB7-046A1C3C7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7319" y="3070216"/>
            <a:ext cx="1004260" cy="1004260"/>
          </a:xfrm>
          <a:prstGeom prst="rect">
            <a:avLst/>
          </a:prstGeom>
        </p:spPr>
      </p:pic>
      <p:pic>
        <p:nvPicPr>
          <p:cNvPr id="18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E61AE669-6591-75FC-BC8E-408C038649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713" y="4225904"/>
            <a:ext cx="1380226" cy="1007565"/>
          </a:xfrm>
          <a:prstGeom prst="rect">
            <a:avLst/>
          </a:prstGeom>
        </p:spPr>
      </p:pic>
      <p:pic>
        <p:nvPicPr>
          <p:cNvPr id="19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55C83037-44D7-8B54-6B00-70FE66A216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821" y="5412402"/>
            <a:ext cx="1660358" cy="1215189"/>
          </a:xfrm>
          <a:prstGeom prst="rect">
            <a:avLst/>
          </a:prstGeom>
        </p:spPr>
      </p:pic>
      <p:pic>
        <p:nvPicPr>
          <p:cNvPr id="20" name="Picture 12" descr="Text&#10;&#10;Description automatically generated with low confidence">
            <a:extLst>
              <a:ext uri="{FF2B5EF4-FFF2-40B4-BE49-F238E27FC236}">
                <a16:creationId xmlns:a16="http://schemas.microsoft.com/office/drawing/2014/main" id="{A69B073A-025C-54DA-42FD-776EC7281C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941" y="1934062"/>
            <a:ext cx="1913378" cy="83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79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694" y="585660"/>
            <a:ext cx="8257476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 err="1">
                <a:solidFill>
                  <a:srgbClr val="0070C0"/>
                </a:solidFill>
              </a:rPr>
              <a:t>Modelování</a:t>
            </a:r>
            <a:r>
              <a:rPr lang="en-US" sz="2800" dirty="0">
                <a:solidFill>
                  <a:srgbClr val="0070C0"/>
                </a:solidFill>
              </a:rPr>
              <a:t> &amp; </a:t>
            </a:r>
            <a:r>
              <a:rPr lang="en-US" sz="2800" dirty="0" err="1">
                <a:solidFill>
                  <a:srgbClr val="0070C0"/>
                </a:solidFill>
              </a:rPr>
              <a:t>řízení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aerobních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bioprocesů</a:t>
            </a:r>
            <a:r>
              <a:rPr lang="en-US" sz="2800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560D917-C6FA-631F-8478-295393F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02" y="2050742"/>
            <a:ext cx="8389398" cy="449276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Cíl</a:t>
            </a:r>
            <a:r>
              <a:rPr lang="en-US" sz="2000" dirty="0"/>
              <a:t>: </a:t>
            </a:r>
            <a:r>
              <a:rPr lang="en-US" sz="2000" dirty="0" err="1"/>
              <a:t>Implementovat</a:t>
            </a:r>
            <a:r>
              <a:rPr lang="en-US" sz="2000" dirty="0"/>
              <a:t> </a:t>
            </a:r>
            <a:r>
              <a:rPr lang="en-US" sz="2000" dirty="0" err="1"/>
              <a:t>digitální</a:t>
            </a:r>
            <a:r>
              <a:rPr lang="en-US" sz="2000" dirty="0"/>
              <a:t> </a:t>
            </a:r>
            <a:r>
              <a:rPr lang="en-US" sz="2000" dirty="0" err="1"/>
              <a:t>technologie</a:t>
            </a:r>
            <a:r>
              <a:rPr lang="en-US" sz="2000" dirty="0"/>
              <a:t>, </a:t>
            </a:r>
            <a:r>
              <a:rPr lang="en-US" sz="2000" dirty="0" err="1"/>
              <a:t>projektově</a:t>
            </a:r>
            <a:r>
              <a:rPr lang="en-US" sz="2000" dirty="0"/>
              <a:t> </a:t>
            </a:r>
            <a:r>
              <a:rPr lang="en-US" sz="2000" dirty="0" err="1"/>
              <a:t>orientované</a:t>
            </a:r>
            <a:r>
              <a:rPr lang="en-US" sz="2000" dirty="0"/>
              <a:t> </a:t>
            </a:r>
            <a:r>
              <a:rPr lang="en-US" sz="2000" dirty="0" err="1"/>
              <a:t>učení</a:t>
            </a:r>
            <a:r>
              <a:rPr lang="en-US" sz="2000" dirty="0"/>
              <a:t> a </a:t>
            </a:r>
            <a:r>
              <a:rPr lang="en-US" sz="2000" dirty="0" err="1"/>
              <a:t>gamifikaci</a:t>
            </a:r>
            <a:r>
              <a:rPr lang="en-US" sz="2000" dirty="0"/>
              <a:t> do </a:t>
            </a:r>
            <a:r>
              <a:rPr lang="en-US" sz="2000" dirty="0" err="1"/>
              <a:t>vzdělávacího</a:t>
            </a:r>
            <a:r>
              <a:rPr lang="en-US" sz="2000" dirty="0"/>
              <a:t> </a:t>
            </a:r>
            <a:r>
              <a:rPr lang="en-US" sz="2000" dirty="0" err="1"/>
              <a:t>procesu</a:t>
            </a:r>
            <a:r>
              <a:rPr lang="en-US" sz="2000" dirty="0"/>
              <a:t>, a </a:t>
            </a:r>
            <a:r>
              <a:rPr lang="en-US" sz="2000" dirty="0" err="1"/>
              <a:t>tím</a:t>
            </a:r>
            <a:r>
              <a:rPr lang="en-US" sz="2000" dirty="0"/>
              <a:t> </a:t>
            </a:r>
            <a:r>
              <a:rPr lang="en-US" sz="2000" dirty="0" err="1"/>
              <a:t>zajistit</a:t>
            </a:r>
            <a:r>
              <a:rPr lang="en-US" sz="2000" dirty="0"/>
              <a:t> </a:t>
            </a:r>
            <a:r>
              <a:rPr lang="en-US" sz="2000" dirty="0" err="1"/>
              <a:t>udržitelnost</a:t>
            </a:r>
            <a:r>
              <a:rPr lang="en-US" sz="2000" dirty="0"/>
              <a:t> a </a:t>
            </a:r>
            <a:r>
              <a:rPr lang="en-US" sz="2000" dirty="0" err="1"/>
              <a:t>flexibilitu</a:t>
            </a:r>
            <a:r>
              <a:rPr lang="en-US" sz="2000" dirty="0"/>
              <a:t> </a:t>
            </a:r>
            <a:r>
              <a:rPr lang="en-US" sz="2000" dirty="0" err="1"/>
              <a:t>mezi</a:t>
            </a:r>
            <a:r>
              <a:rPr lang="en-US" sz="2000" dirty="0"/>
              <a:t> </a:t>
            </a:r>
            <a:r>
              <a:rPr lang="en-US" sz="2000" dirty="0" err="1"/>
              <a:t>prezenčním</a:t>
            </a:r>
            <a:r>
              <a:rPr lang="en-US" sz="2000" dirty="0"/>
              <a:t>, online a </a:t>
            </a:r>
            <a:r>
              <a:rPr lang="en-US" sz="2000" dirty="0" err="1"/>
              <a:t>smíšeným</a:t>
            </a:r>
            <a:r>
              <a:rPr lang="en-US" sz="2000" dirty="0"/>
              <a:t> </a:t>
            </a:r>
            <a:r>
              <a:rPr lang="en-US" sz="2000" dirty="0" err="1"/>
              <a:t>vzděláváním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>
                <a:solidFill>
                  <a:srgbClr val="0070C0"/>
                </a:solidFill>
              </a:rPr>
              <a:t>Idea</a:t>
            </a:r>
            <a:r>
              <a:rPr lang="en-US" sz="2000" dirty="0"/>
              <a:t>: (</a:t>
            </a:r>
            <a:r>
              <a:rPr lang="en-US" sz="2000" dirty="0" err="1"/>
              <a:t>Magisterští</a:t>
            </a:r>
            <a:r>
              <a:rPr lang="en-US" sz="2000" dirty="0"/>
              <a:t>) </a:t>
            </a:r>
            <a:r>
              <a:rPr lang="en-US" sz="2000" dirty="0" err="1"/>
              <a:t>studenti</a:t>
            </a:r>
            <a:r>
              <a:rPr lang="en-US" sz="2000" dirty="0"/>
              <a:t> </a:t>
            </a:r>
            <a:r>
              <a:rPr lang="en-US" sz="2000" dirty="0" err="1"/>
              <a:t>bioinformatiky</a:t>
            </a:r>
            <a:r>
              <a:rPr lang="en-US" sz="2000" dirty="0"/>
              <a:t> se </a:t>
            </a:r>
            <a:r>
              <a:rPr lang="en-US" sz="2000" dirty="0" err="1"/>
              <a:t>zapojují</a:t>
            </a:r>
            <a:r>
              <a:rPr lang="en-US" sz="2000" dirty="0"/>
              <a:t> a </a:t>
            </a:r>
            <a:r>
              <a:rPr lang="en-US" sz="2000" dirty="0" err="1"/>
              <a:t>učí</a:t>
            </a:r>
            <a:r>
              <a:rPr lang="en-US" sz="2000" dirty="0"/>
              <a:t> </a:t>
            </a:r>
            <a:r>
              <a:rPr lang="en-US" sz="2000" dirty="0" err="1"/>
              <a:t>prostřednictvím</a:t>
            </a:r>
            <a:r>
              <a:rPr lang="en-US" sz="2000" dirty="0"/>
              <a:t> </a:t>
            </a:r>
            <a:r>
              <a:rPr lang="en-US" sz="2000" dirty="0" err="1"/>
              <a:t>vývoje</a:t>
            </a:r>
            <a:r>
              <a:rPr lang="en-US" sz="2000" dirty="0"/>
              <a:t> her.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Popis</a:t>
            </a:r>
            <a:r>
              <a:rPr lang="en-US" sz="2000" dirty="0"/>
              <a:t>: </a:t>
            </a:r>
            <a:r>
              <a:rPr lang="en-US" sz="2000" dirty="0" err="1"/>
              <a:t>Týmová</a:t>
            </a:r>
            <a:r>
              <a:rPr lang="en-US" sz="2000" dirty="0"/>
              <a:t> </a:t>
            </a:r>
            <a:r>
              <a:rPr lang="en-US" sz="2000" dirty="0" err="1"/>
              <a:t>práce</a:t>
            </a:r>
            <a:r>
              <a:rPr lang="en-US" sz="2000" dirty="0"/>
              <a:t>. </a:t>
            </a:r>
            <a:r>
              <a:rPr lang="en-US" sz="2000" dirty="0" err="1"/>
              <a:t>Volba</a:t>
            </a:r>
            <a:r>
              <a:rPr lang="en-US" sz="2000" dirty="0"/>
              <a:t> </a:t>
            </a:r>
            <a:r>
              <a:rPr lang="en-US" sz="2000" dirty="0" err="1"/>
              <a:t>typu</a:t>
            </a:r>
            <a:r>
              <a:rPr lang="en-US" sz="2000" dirty="0"/>
              <a:t> </a:t>
            </a:r>
            <a:r>
              <a:rPr lang="en-US" sz="2000" dirty="0" err="1"/>
              <a:t>hry</a:t>
            </a:r>
            <a:r>
              <a:rPr lang="en-US" sz="2000" dirty="0"/>
              <a:t>. Svoboda </a:t>
            </a:r>
            <a:r>
              <a:rPr lang="en-US" sz="2000" dirty="0" err="1"/>
              <a:t>výběru</a:t>
            </a:r>
            <a:r>
              <a:rPr lang="en-US" sz="2000" dirty="0"/>
              <a:t> </a:t>
            </a:r>
            <a:r>
              <a:rPr lang="en-US" sz="2000" dirty="0" err="1"/>
              <a:t>metod</a:t>
            </a:r>
            <a:r>
              <a:rPr lang="en-US" sz="2000" dirty="0"/>
              <a:t>, </a:t>
            </a:r>
            <a:r>
              <a:rPr lang="en-US" sz="2000" dirty="0" err="1"/>
              <a:t>konzultace</a:t>
            </a:r>
            <a:r>
              <a:rPr lang="en-US" sz="2000" dirty="0"/>
              <a:t> (</a:t>
            </a:r>
            <a:r>
              <a:rPr lang="en-US" sz="2000" dirty="0" err="1"/>
              <a:t>prezentace</a:t>
            </a:r>
            <a:r>
              <a:rPr lang="en-US" sz="2000" dirty="0"/>
              <a:t> </a:t>
            </a:r>
            <a:r>
              <a:rPr lang="en-US" sz="2000" dirty="0" err="1"/>
              <a:t>pokroku</a:t>
            </a:r>
            <a:r>
              <a:rPr lang="en-US" sz="2000" dirty="0"/>
              <a:t>, </a:t>
            </a:r>
            <a:r>
              <a:rPr lang="en-US" sz="2000" dirty="0" err="1"/>
              <a:t>zpětná</a:t>
            </a:r>
            <a:r>
              <a:rPr lang="en-US" sz="2000" dirty="0"/>
              <a:t> </a:t>
            </a:r>
            <a:r>
              <a:rPr lang="en-US" sz="2000" dirty="0" err="1"/>
              <a:t>vazba</a:t>
            </a:r>
            <a:r>
              <a:rPr lang="en-US" sz="2000" dirty="0"/>
              <a:t> v </a:t>
            </a:r>
            <a:r>
              <a:rPr lang="en-US" sz="2000" dirty="0" err="1"/>
              <a:t>reálném</a:t>
            </a:r>
            <a:r>
              <a:rPr lang="en-US" sz="2000" dirty="0"/>
              <a:t> </a:t>
            </a:r>
            <a:r>
              <a:rPr lang="en-US" sz="2000" dirty="0" err="1"/>
              <a:t>čase</a:t>
            </a:r>
            <a:r>
              <a:rPr lang="en-US" sz="2000" dirty="0"/>
              <a:t> od </a:t>
            </a:r>
            <a:r>
              <a:rPr lang="en-US" sz="2000" dirty="0" err="1"/>
              <a:t>vrstevníků</a:t>
            </a:r>
            <a:r>
              <a:rPr lang="en-US" sz="2000" dirty="0"/>
              <a:t> a </a:t>
            </a:r>
            <a:r>
              <a:rPr lang="en-US" sz="2000" dirty="0" err="1"/>
              <a:t>vyučujícího</a:t>
            </a:r>
            <a:r>
              <a:rPr lang="en-US" sz="2000" dirty="0"/>
              <a:t>). </a:t>
            </a:r>
            <a:r>
              <a:rPr lang="en-US" sz="2000" dirty="0" err="1"/>
              <a:t>Aktivní</a:t>
            </a:r>
            <a:r>
              <a:rPr lang="en-US" sz="2000" dirty="0"/>
              <a:t> </a:t>
            </a:r>
            <a:r>
              <a:rPr lang="en-US" sz="2000" dirty="0" err="1"/>
              <a:t>naslouchání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Výsledky</a:t>
            </a:r>
            <a:r>
              <a:rPr lang="en-US" sz="2000" dirty="0"/>
              <a:t>: Jak </a:t>
            </a:r>
            <a:r>
              <a:rPr lang="en-US" sz="2000" dirty="0" err="1"/>
              <a:t>provádět</a:t>
            </a:r>
            <a:r>
              <a:rPr lang="en-US" sz="2000" dirty="0"/>
              <a:t> </a:t>
            </a:r>
            <a:r>
              <a:rPr lang="en-US" sz="2000" dirty="0" err="1"/>
              <a:t>výzkum</a:t>
            </a:r>
            <a:r>
              <a:rPr lang="en-US" sz="2000" dirty="0"/>
              <a:t>. Jak </a:t>
            </a:r>
            <a:r>
              <a:rPr lang="en-US" sz="2000" dirty="0" err="1"/>
              <a:t>pracovat</a:t>
            </a:r>
            <a:r>
              <a:rPr lang="en-US" sz="2000" dirty="0"/>
              <a:t> v </a:t>
            </a:r>
            <a:r>
              <a:rPr lang="en-US" sz="2000" dirty="0" err="1"/>
              <a:t>týmu</a:t>
            </a:r>
            <a:r>
              <a:rPr lang="en-US" sz="2000" dirty="0"/>
              <a:t>. Jak </a:t>
            </a:r>
            <a:r>
              <a:rPr lang="en-US" sz="2000" dirty="0" err="1"/>
              <a:t>rozdělit</a:t>
            </a:r>
            <a:r>
              <a:rPr lang="en-US" sz="2000" dirty="0"/>
              <a:t> </a:t>
            </a:r>
            <a:r>
              <a:rPr lang="en-US" sz="2000" dirty="0" err="1"/>
              <a:t>úkoly</a:t>
            </a:r>
            <a:r>
              <a:rPr lang="en-US" sz="2000" dirty="0"/>
              <a:t> </a:t>
            </a:r>
            <a:r>
              <a:rPr lang="en-US" sz="2000" dirty="0" err="1"/>
              <a:t>mezi</a:t>
            </a:r>
            <a:r>
              <a:rPr lang="en-US" sz="2000" dirty="0"/>
              <a:t> </a:t>
            </a:r>
            <a:r>
              <a:rPr lang="en-US" sz="2000" dirty="0" err="1"/>
              <a:t>členy</a:t>
            </a:r>
            <a:r>
              <a:rPr lang="en-US" sz="2000" dirty="0"/>
              <a:t> </a:t>
            </a:r>
            <a:r>
              <a:rPr lang="en-US" sz="2000" dirty="0" err="1"/>
              <a:t>týmu</a:t>
            </a:r>
            <a:r>
              <a:rPr lang="en-US" sz="2000" dirty="0"/>
              <a:t>. Jak </a:t>
            </a:r>
            <a:r>
              <a:rPr lang="en-US" sz="2000" dirty="0" err="1"/>
              <a:t>efektivně</a:t>
            </a:r>
            <a:r>
              <a:rPr lang="en-US" sz="2000" dirty="0"/>
              <a:t> </a:t>
            </a:r>
            <a:r>
              <a:rPr lang="en-US" sz="2000" dirty="0" err="1"/>
              <a:t>využívat</a:t>
            </a:r>
            <a:r>
              <a:rPr lang="en-US" sz="2000" dirty="0"/>
              <a:t> </a:t>
            </a:r>
            <a:r>
              <a:rPr lang="en-US" sz="2000" dirty="0" err="1"/>
              <a:t>digitální</a:t>
            </a:r>
            <a:r>
              <a:rPr lang="en-US" sz="2000" dirty="0"/>
              <a:t> platformy. (A </a:t>
            </a:r>
            <a:r>
              <a:rPr lang="en-US" sz="2000" dirty="0" err="1"/>
              <a:t>bavilo</a:t>
            </a:r>
            <a:r>
              <a:rPr lang="en-US" sz="2000" dirty="0"/>
              <a:t> je to.)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2FDA5844-6032-1C02-F997-7FD803183F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384" y="193041"/>
            <a:ext cx="1146112" cy="114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8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 err="1">
                <a:solidFill>
                  <a:srgbClr val="0070C0"/>
                </a:solidFill>
              </a:rPr>
              <a:t>Řízení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kvality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560D917-C6FA-631F-8478-295393F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02" y="2050742"/>
            <a:ext cx="8389398" cy="449276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Cíl</a:t>
            </a:r>
            <a:r>
              <a:rPr lang="en-US" sz="2000" dirty="0"/>
              <a:t>: </a:t>
            </a:r>
            <a:r>
              <a:rPr lang="en-US" sz="2000" dirty="0" err="1"/>
              <a:t>Implementovat</a:t>
            </a:r>
            <a:r>
              <a:rPr lang="en-US" sz="2000" dirty="0"/>
              <a:t> </a:t>
            </a:r>
            <a:r>
              <a:rPr lang="en-US" sz="2000" dirty="0" err="1"/>
              <a:t>digitální</a:t>
            </a:r>
            <a:r>
              <a:rPr lang="en-US" sz="2000" dirty="0"/>
              <a:t> </a:t>
            </a:r>
            <a:r>
              <a:rPr lang="en-US" sz="2000" dirty="0" err="1"/>
              <a:t>technologie</a:t>
            </a:r>
            <a:r>
              <a:rPr lang="en-US" sz="2000" dirty="0"/>
              <a:t> a </a:t>
            </a:r>
            <a:r>
              <a:rPr lang="en-US" sz="2000" dirty="0" err="1"/>
              <a:t>projektově</a:t>
            </a:r>
            <a:r>
              <a:rPr lang="en-US" sz="2000" dirty="0"/>
              <a:t> </a:t>
            </a:r>
            <a:r>
              <a:rPr lang="en-US" sz="2000" dirty="0" err="1"/>
              <a:t>orientované</a:t>
            </a:r>
            <a:r>
              <a:rPr lang="en-US" sz="2000" dirty="0"/>
              <a:t> </a:t>
            </a:r>
            <a:r>
              <a:rPr lang="en-US" sz="2000" dirty="0" err="1"/>
              <a:t>učení</a:t>
            </a:r>
            <a:r>
              <a:rPr lang="en-US" sz="2000" dirty="0"/>
              <a:t> do </a:t>
            </a:r>
            <a:r>
              <a:rPr lang="en-US" sz="2000" dirty="0" err="1"/>
              <a:t>vzdělávacího</a:t>
            </a:r>
            <a:r>
              <a:rPr lang="en-US" sz="2000" dirty="0"/>
              <a:t> </a:t>
            </a:r>
            <a:r>
              <a:rPr lang="en-US" sz="2000" dirty="0" err="1"/>
              <a:t>procesu</a:t>
            </a:r>
            <a:r>
              <a:rPr lang="en-US" sz="2000" dirty="0"/>
              <a:t>, a </a:t>
            </a:r>
            <a:r>
              <a:rPr lang="en-US" sz="2000" dirty="0" err="1"/>
              <a:t>tím</a:t>
            </a:r>
            <a:r>
              <a:rPr lang="en-US" sz="2000" dirty="0"/>
              <a:t> </a:t>
            </a:r>
            <a:r>
              <a:rPr lang="en-US" sz="2000" dirty="0" err="1"/>
              <a:t>zajistit</a:t>
            </a:r>
            <a:r>
              <a:rPr lang="en-US" sz="2000" dirty="0"/>
              <a:t> </a:t>
            </a:r>
            <a:r>
              <a:rPr lang="en-US" sz="2000" dirty="0" err="1"/>
              <a:t>udržitelnost</a:t>
            </a:r>
            <a:r>
              <a:rPr lang="en-US" sz="2000" dirty="0"/>
              <a:t> a </a:t>
            </a:r>
            <a:r>
              <a:rPr lang="en-US" sz="2000" dirty="0" err="1"/>
              <a:t>flexibilitu</a:t>
            </a:r>
            <a:r>
              <a:rPr lang="en-US" sz="2000" dirty="0"/>
              <a:t> </a:t>
            </a:r>
            <a:r>
              <a:rPr lang="en-US" sz="2000" dirty="0" err="1"/>
              <a:t>mezi</a:t>
            </a:r>
            <a:r>
              <a:rPr lang="en-US" sz="2000" dirty="0"/>
              <a:t> </a:t>
            </a:r>
            <a:r>
              <a:rPr lang="en-US" sz="2000" dirty="0" err="1"/>
              <a:t>prezenčním</a:t>
            </a:r>
            <a:r>
              <a:rPr lang="en-US" sz="2000" dirty="0"/>
              <a:t>, online a </a:t>
            </a:r>
            <a:r>
              <a:rPr lang="en-US" sz="2000" dirty="0" err="1"/>
              <a:t>smíšeným</a:t>
            </a:r>
            <a:r>
              <a:rPr lang="en-US" sz="2000" dirty="0"/>
              <a:t> </a:t>
            </a:r>
            <a:r>
              <a:rPr lang="en-US" sz="2000" dirty="0" err="1"/>
              <a:t>vzděláváním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>
                <a:solidFill>
                  <a:srgbClr val="0070C0"/>
                </a:solidFill>
              </a:rPr>
              <a:t>Idea</a:t>
            </a:r>
            <a:r>
              <a:rPr lang="en-US" sz="2000" dirty="0"/>
              <a:t>: </a:t>
            </a:r>
            <a:r>
              <a:rPr lang="en-US" sz="2000" dirty="0" err="1"/>
              <a:t>Studenti</a:t>
            </a:r>
            <a:r>
              <a:rPr lang="en-US" sz="2000" dirty="0"/>
              <a:t> se </a:t>
            </a:r>
            <a:r>
              <a:rPr lang="en-US" sz="2000" dirty="0" err="1"/>
              <a:t>učí</a:t>
            </a:r>
            <a:r>
              <a:rPr lang="en-US" sz="2000" dirty="0"/>
              <a:t> </a:t>
            </a:r>
            <a:r>
              <a:rPr lang="en-US" sz="2000" dirty="0" err="1"/>
              <a:t>prací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projektech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Popis</a:t>
            </a:r>
            <a:r>
              <a:rPr lang="en-US" sz="2000" dirty="0"/>
              <a:t>: </a:t>
            </a:r>
            <a:r>
              <a:rPr lang="en-US" sz="2000" dirty="0" err="1"/>
              <a:t>Týmová</a:t>
            </a:r>
            <a:r>
              <a:rPr lang="en-US" sz="2000" dirty="0"/>
              <a:t> </a:t>
            </a:r>
            <a:r>
              <a:rPr lang="en-US" sz="2000" dirty="0" err="1"/>
              <a:t>práce</a:t>
            </a:r>
            <a:r>
              <a:rPr lang="en-US" sz="2000" dirty="0"/>
              <a:t>. </a:t>
            </a:r>
            <a:r>
              <a:rPr lang="en-US" sz="2000" dirty="0" err="1"/>
              <a:t>Domácí</a:t>
            </a:r>
            <a:r>
              <a:rPr lang="en-US" sz="2000" dirty="0"/>
              <a:t> </a:t>
            </a:r>
            <a:r>
              <a:rPr lang="en-US" sz="2000" dirty="0" err="1"/>
              <a:t>úkol</a:t>
            </a:r>
            <a:r>
              <a:rPr lang="en-US" sz="2000" dirty="0"/>
              <a:t> + </a:t>
            </a:r>
            <a:r>
              <a:rPr lang="en-US" sz="2000" dirty="0" err="1"/>
              <a:t>projekt</a:t>
            </a:r>
            <a:r>
              <a:rPr lang="en-US" sz="2000" dirty="0"/>
              <a:t>, </a:t>
            </a:r>
            <a:r>
              <a:rPr lang="en-US" sz="2000" dirty="0" err="1"/>
              <a:t>dvě</a:t>
            </a:r>
            <a:r>
              <a:rPr lang="en-US" sz="2000" dirty="0"/>
              <a:t> </a:t>
            </a:r>
            <a:r>
              <a:rPr lang="en-US" sz="2000" dirty="0" err="1"/>
              <a:t>fáze</a:t>
            </a:r>
            <a:r>
              <a:rPr lang="en-US" sz="2000" dirty="0"/>
              <a:t> (</a:t>
            </a:r>
            <a:r>
              <a:rPr lang="en-US" sz="2000" dirty="0" err="1"/>
              <a:t>návrh</a:t>
            </a:r>
            <a:r>
              <a:rPr lang="en-US" sz="2000" dirty="0"/>
              <a:t> – </a:t>
            </a:r>
            <a:r>
              <a:rPr lang="en-US" sz="2000" dirty="0" err="1"/>
              <a:t>zpětná</a:t>
            </a:r>
            <a:r>
              <a:rPr lang="en-US" sz="2000" dirty="0"/>
              <a:t> </a:t>
            </a:r>
            <a:r>
              <a:rPr lang="en-US" sz="2000" dirty="0" err="1"/>
              <a:t>vazba</a:t>
            </a:r>
            <a:r>
              <a:rPr lang="en-US" sz="2000" dirty="0"/>
              <a:t> od </a:t>
            </a:r>
            <a:r>
              <a:rPr lang="en-US" sz="2000" dirty="0" err="1"/>
              <a:t>spolužáků</a:t>
            </a:r>
            <a:r>
              <a:rPr lang="en-US" sz="2000" dirty="0"/>
              <a:t> a </a:t>
            </a:r>
            <a:r>
              <a:rPr lang="en-US" sz="2000" dirty="0" err="1"/>
              <a:t>vyučujícího</a:t>
            </a:r>
            <a:r>
              <a:rPr lang="en-US" sz="2000" dirty="0"/>
              <a:t> – redesign). </a:t>
            </a:r>
            <a:r>
              <a:rPr lang="en-US" sz="2000" dirty="0" err="1"/>
              <a:t>Aktivní</a:t>
            </a:r>
            <a:r>
              <a:rPr lang="en-US" sz="2000" dirty="0"/>
              <a:t> </a:t>
            </a:r>
            <a:r>
              <a:rPr lang="en-US" sz="2000" dirty="0" err="1"/>
              <a:t>naslouchání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Výsledky</a:t>
            </a:r>
            <a:r>
              <a:rPr lang="en-US" sz="2000" dirty="0"/>
              <a:t>: Jak </a:t>
            </a:r>
            <a:r>
              <a:rPr lang="en-US" sz="2000" dirty="0" err="1"/>
              <a:t>provádět</a:t>
            </a:r>
            <a:r>
              <a:rPr lang="en-US" sz="2000" dirty="0"/>
              <a:t> </a:t>
            </a:r>
            <a:r>
              <a:rPr lang="en-US" sz="2000" dirty="0" err="1"/>
              <a:t>výzkum</a:t>
            </a:r>
            <a:r>
              <a:rPr lang="en-US" sz="2000" dirty="0"/>
              <a:t>. Jak </a:t>
            </a:r>
            <a:r>
              <a:rPr lang="en-US" sz="2000" dirty="0" err="1"/>
              <a:t>identifikovat</a:t>
            </a:r>
            <a:r>
              <a:rPr lang="en-US" sz="2000" dirty="0"/>
              <a:t> </a:t>
            </a:r>
            <a:r>
              <a:rPr lang="en-US" sz="2000" dirty="0" err="1"/>
              <a:t>praxi</a:t>
            </a:r>
            <a:r>
              <a:rPr lang="en-US" sz="2000" dirty="0"/>
              <a:t> </a:t>
            </a:r>
            <a:r>
              <a:rPr lang="en-US" sz="2000" dirty="0" err="1"/>
              <a:t>kvality</a:t>
            </a:r>
            <a:r>
              <a:rPr lang="en-US" sz="2000" dirty="0"/>
              <a:t>. Jak </a:t>
            </a:r>
            <a:r>
              <a:rPr lang="en-US" sz="2000" dirty="0" err="1"/>
              <a:t>pochopit</a:t>
            </a:r>
            <a:r>
              <a:rPr lang="en-US" sz="2000" dirty="0"/>
              <a:t> </a:t>
            </a:r>
            <a:r>
              <a:rPr lang="en-US" sz="2000" dirty="0" err="1"/>
              <a:t>princip</a:t>
            </a:r>
            <a:r>
              <a:rPr lang="en-US" sz="2000" dirty="0"/>
              <a:t> </a:t>
            </a:r>
            <a:r>
              <a:rPr lang="en-US" sz="2000" dirty="0" err="1"/>
              <a:t>benchmarkingu</a:t>
            </a:r>
            <a:r>
              <a:rPr lang="en-US" sz="2000" dirty="0"/>
              <a:t>. Jak </a:t>
            </a:r>
            <a:r>
              <a:rPr lang="en-US" sz="2000" dirty="0" err="1"/>
              <a:t>pracovat</a:t>
            </a:r>
            <a:r>
              <a:rPr lang="en-US" sz="2000" dirty="0"/>
              <a:t> v </a:t>
            </a:r>
            <a:r>
              <a:rPr lang="en-US" sz="2000" dirty="0" err="1"/>
              <a:t>týmu</a:t>
            </a:r>
            <a:r>
              <a:rPr lang="en-US" sz="2000" dirty="0"/>
              <a:t>. Jak </a:t>
            </a:r>
            <a:r>
              <a:rPr lang="en-US" sz="2000" dirty="0" err="1"/>
              <a:t>rozdělit</a:t>
            </a:r>
            <a:r>
              <a:rPr lang="en-US" sz="2000" dirty="0"/>
              <a:t> </a:t>
            </a:r>
            <a:r>
              <a:rPr lang="en-US" sz="2000" dirty="0" err="1"/>
              <a:t>úkoly</a:t>
            </a:r>
            <a:r>
              <a:rPr lang="en-US" sz="2000" dirty="0"/>
              <a:t> </a:t>
            </a:r>
            <a:r>
              <a:rPr lang="en-US" sz="2000" dirty="0" err="1"/>
              <a:t>mezi</a:t>
            </a:r>
            <a:r>
              <a:rPr lang="en-US" sz="2000" dirty="0"/>
              <a:t> </a:t>
            </a:r>
            <a:r>
              <a:rPr lang="en-US" sz="2000" dirty="0" err="1"/>
              <a:t>členy</a:t>
            </a:r>
            <a:r>
              <a:rPr lang="en-US" sz="2000" dirty="0"/>
              <a:t> </a:t>
            </a:r>
            <a:r>
              <a:rPr lang="en-US" sz="2000" dirty="0" err="1"/>
              <a:t>týmu</a:t>
            </a:r>
            <a:r>
              <a:rPr lang="en-US" sz="2000" dirty="0"/>
              <a:t>. Jak </a:t>
            </a:r>
            <a:r>
              <a:rPr lang="en-US" sz="2000" dirty="0" err="1"/>
              <a:t>efektivně</a:t>
            </a:r>
            <a:r>
              <a:rPr lang="en-US" sz="2000" dirty="0"/>
              <a:t> </a:t>
            </a:r>
            <a:r>
              <a:rPr lang="en-US" sz="2000" dirty="0" err="1"/>
              <a:t>využívat</a:t>
            </a:r>
            <a:r>
              <a:rPr lang="en-US" sz="2000" dirty="0"/>
              <a:t> </a:t>
            </a:r>
            <a:r>
              <a:rPr lang="en-US" sz="2000" dirty="0" err="1"/>
              <a:t>digitální</a:t>
            </a:r>
            <a:r>
              <a:rPr lang="en-US" sz="2000" dirty="0"/>
              <a:t> platformy. Jak </a:t>
            </a:r>
            <a:r>
              <a:rPr lang="en-US" sz="2000" dirty="0" err="1"/>
              <a:t>identifikovat</a:t>
            </a:r>
            <a:r>
              <a:rPr lang="en-US" sz="2000" dirty="0"/>
              <a:t> </a:t>
            </a:r>
            <a:r>
              <a:rPr lang="en-US" sz="2000" dirty="0" err="1"/>
              <a:t>neshodu</a:t>
            </a:r>
            <a:r>
              <a:rPr lang="en-US" sz="2000" dirty="0"/>
              <a:t> </a:t>
            </a:r>
            <a:r>
              <a:rPr lang="en-US" sz="2000" dirty="0" err="1"/>
              <a:t>produktu</a:t>
            </a:r>
            <a:r>
              <a:rPr lang="en-US" sz="2000" dirty="0"/>
              <a:t> a jak </a:t>
            </a:r>
            <a:r>
              <a:rPr lang="en-US" sz="2000" dirty="0" err="1"/>
              <a:t>navrhnout</a:t>
            </a:r>
            <a:r>
              <a:rPr lang="en-US" sz="2000" dirty="0"/>
              <a:t> </a:t>
            </a:r>
            <a:r>
              <a:rPr lang="en-US" sz="2000" dirty="0" err="1"/>
              <a:t>opravné</a:t>
            </a:r>
            <a:r>
              <a:rPr lang="en-US" sz="2000" dirty="0"/>
              <a:t> </a:t>
            </a:r>
            <a:r>
              <a:rPr lang="en-US" sz="2000" dirty="0" err="1"/>
              <a:t>aktivity</a:t>
            </a:r>
            <a:r>
              <a:rPr lang="en-US" sz="2000" dirty="0"/>
              <a:t>. Jak </a:t>
            </a:r>
            <a:r>
              <a:rPr lang="en-US" sz="2000" dirty="0" err="1"/>
              <a:t>používat</a:t>
            </a:r>
            <a:r>
              <a:rPr lang="en-US" sz="2000" dirty="0"/>
              <a:t> </a:t>
            </a:r>
            <a:r>
              <a:rPr lang="en-US" sz="2000" dirty="0" err="1"/>
              <a:t>standardy</a:t>
            </a:r>
            <a:r>
              <a:rPr lang="en-US" sz="2000" dirty="0"/>
              <a:t> </a:t>
            </a:r>
            <a:r>
              <a:rPr lang="en-US" sz="2000" dirty="0" err="1"/>
              <a:t>efektivně</a:t>
            </a:r>
            <a:r>
              <a:rPr lang="en-US" sz="2000" dirty="0"/>
              <a:t> a </a:t>
            </a:r>
            <a:r>
              <a:rPr lang="en-US" sz="2000" dirty="0" err="1"/>
              <a:t>účinně</a:t>
            </a:r>
            <a:r>
              <a:rPr lang="en-US" sz="2000" dirty="0"/>
              <a:t>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2FDA5844-6032-1C02-F997-7FD803183F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384" y="193041"/>
            <a:ext cx="1146112" cy="114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469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</a:t>
            </a:r>
            <a:r>
              <a:rPr lang="ro-RO" sz="2800" dirty="0">
                <a:solidFill>
                  <a:srgbClr val="0070C0"/>
                </a:solidFill>
              </a:rPr>
              <a:t> </a:t>
            </a:r>
            <a:r>
              <a:rPr lang="cs-CZ" sz="2800" dirty="0">
                <a:solidFill>
                  <a:srgbClr val="0070C0"/>
                </a:solidFill>
              </a:rPr>
              <a:t>Společenské vědy</a:t>
            </a:r>
            <a:r>
              <a:rPr lang="ro-RO" sz="2800" dirty="0">
                <a:solidFill>
                  <a:srgbClr val="0070C0"/>
                </a:solidFill>
              </a:rPr>
              <a:t> - </a:t>
            </a:r>
            <a:r>
              <a:rPr lang="ro-RO" sz="2800" dirty="0" err="1">
                <a:solidFill>
                  <a:srgbClr val="0070C0"/>
                </a:solidFill>
              </a:rPr>
              <a:t>komunikace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560D917-C6FA-631F-8478-295393F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887" y="1935332"/>
            <a:ext cx="8389398" cy="449276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Cíl</a:t>
            </a:r>
            <a:r>
              <a:rPr lang="en-US" sz="2000" dirty="0"/>
              <a:t>:</a:t>
            </a:r>
            <a:r>
              <a:rPr lang="ro-RO" sz="2000" dirty="0"/>
              <a:t> </a:t>
            </a:r>
            <a:r>
              <a:rPr lang="ro-RO" sz="2000" dirty="0" err="1"/>
              <a:t>Vytvořit</a:t>
            </a:r>
            <a:r>
              <a:rPr lang="ro-RO" sz="2000" dirty="0"/>
              <a:t> </a:t>
            </a:r>
            <a:r>
              <a:rPr lang="ro-RO" sz="2000" dirty="0" err="1"/>
              <a:t>novou</a:t>
            </a:r>
            <a:r>
              <a:rPr lang="ro-RO" sz="2000" dirty="0"/>
              <a:t> </a:t>
            </a:r>
            <a:r>
              <a:rPr lang="ro-RO" sz="2000" dirty="0" err="1"/>
              <a:t>sadu</a:t>
            </a:r>
            <a:r>
              <a:rPr lang="ro-RO" sz="2000" dirty="0"/>
              <a:t> </a:t>
            </a:r>
            <a:r>
              <a:rPr lang="ro-RO" sz="2000" dirty="0" err="1"/>
              <a:t>učebních</a:t>
            </a:r>
            <a:r>
              <a:rPr lang="ro-RO" sz="2000" dirty="0"/>
              <a:t> </a:t>
            </a:r>
            <a:r>
              <a:rPr lang="ro-RO" sz="2000" dirty="0" err="1"/>
              <a:t>nástrojů</a:t>
            </a:r>
            <a:r>
              <a:rPr lang="ro-RO" sz="2000" dirty="0"/>
              <a:t> </a:t>
            </a:r>
            <a:r>
              <a:rPr lang="ro-RO" sz="2000" dirty="0" err="1"/>
              <a:t>založených</a:t>
            </a:r>
            <a:r>
              <a:rPr lang="ro-RO" sz="2000" dirty="0"/>
              <a:t> na </a:t>
            </a:r>
            <a:r>
              <a:rPr lang="ro-RO" sz="2000" dirty="0" err="1"/>
              <a:t>interakci</a:t>
            </a:r>
            <a:r>
              <a:rPr lang="ro-RO" sz="2000" dirty="0"/>
              <a:t> se </a:t>
            </a:r>
            <a:r>
              <a:rPr lang="ro-RO" sz="2000" dirty="0" err="1"/>
              <a:t>studenty</a:t>
            </a:r>
            <a:r>
              <a:rPr lang="ro-RO" sz="2000" dirty="0"/>
              <a:t>, </a:t>
            </a:r>
            <a:r>
              <a:rPr lang="ro-RO" sz="2000" dirty="0" err="1"/>
              <a:t>interaktivních</a:t>
            </a:r>
            <a:r>
              <a:rPr lang="ro-RO" sz="2000" dirty="0"/>
              <a:t> story </a:t>
            </a:r>
            <a:r>
              <a:rPr lang="ro-RO" sz="2000" dirty="0" err="1"/>
              <a:t>boardech</a:t>
            </a:r>
            <a:r>
              <a:rPr lang="en-US" sz="2000" dirty="0"/>
              <a:t>, </a:t>
            </a:r>
            <a:r>
              <a:rPr lang="en-US" sz="2000" dirty="0" err="1"/>
              <a:t>nových</a:t>
            </a:r>
            <a:r>
              <a:rPr lang="en-US" sz="2000" dirty="0"/>
              <a:t> </a:t>
            </a:r>
            <a:r>
              <a:rPr lang="en-US" sz="2000" dirty="0" err="1"/>
              <a:t>videích</a:t>
            </a:r>
            <a:r>
              <a:rPr lang="en-US" sz="2000" dirty="0"/>
              <a:t> </a:t>
            </a:r>
            <a:r>
              <a:rPr lang="en-US" sz="2000" dirty="0" err="1"/>
              <a:t>natočených</a:t>
            </a:r>
            <a:r>
              <a:rPr lang="en-US" sz="2000" dirty="0"/>
              <a:t> </a:t>
            </a:r>
            <a:r>
              <a:rPr lang="en-US" sz="2000" dirty="0" err="1"/>
              <a:t>speciálně</a:t>
            </a:r>
            <a:r>
              <a:rPr lang="en-US" sz="2000" dirty="0"/>
              <a:t> pro </a:t>
            </a:r>
            <a:r>
              <a:rPr lang="en-US" sz="2000" dirty="0" err="1"/>
              <a:t>kurz</a:t>
            </a:r>
            <a:r>
              <a:rPr lang="en-US" sz="2000" dirty="0"/>
              <a:t>, </a:t>
            </a:r>
            <a:r>
              <a:rPr lang="en-US" sz="2000" dirty="0" err="1"/>
              <a:t>kvízech</a:t>
            </a:r>
            <a:r>
              <a:rPr lang="en-US" sz="2000" dirty="0"/>
              <a:t> a </a:t>
            </a:r>
            <a:r>
              <a:rPr lang="en-US" sz="2000" dirty="0" err="1"/>
              <a:t>dalších</a:t>
            </a:r>
            <a:r>
              <a:rPr lang="en-US" sz="2000" dirty="0"/>
              <a:t> </a:t>
            </a:r>
            <a:r>
              <a:rPr lang="en-US" sz="2000" dirty="0" err="1"/>
              <a:t>intervencích</a:t>
            </a:r>
            <a:r>
              <a:rPr lang="en-US" sz="2000" dirty="0"/>
              <a:t> </a:t>
            </a:r>
            <a:r>
              <a:rPr lang="en-US" sz="2000" dirty="0" err="1"/>
              <a:t>realizovatelných</a:t>
            </a:r>
            <a:r>
              <a:rPr lang="en-US" sz="2000" dirty="0"/>
              <a:t> </a:t>
            </a:r>
            <a:r>
              <a:rPr lang="en-US" sz="2000" dirty="0" err="1"/>
              <a:t>vlastním</a:t>
            </a:r>
            <a:r>
              <a:rPr lang="en-US" sz="2000" dirty="0"/>
              <a:t> </a:t>
            </a:r>
            <a:r>
              <a:rPr lang="en-US" sz="2000" dirty="0" err="1"/>
              <a:t>tempem</a:t>
            </a:r>
            <a:r>
              <a:rPr lang="en-US" sz="2000" dirty="0"/>
              <a:t> </a:t>
            </a:r>
            <a:r>
              <a:rPr lang="en-US" sz="2000" dirty="0" err="1"/>
              <a:t>navržených</a:t>
            </a:r>
            <a:r>
              <a:rPr lang="en-US" sz="2000" dirty="0"/>
              <a:t> </a:t>
            </a:r>
            <a:r>
              <a:rPr lang="en-US" sz="2000" dirty="0" err="1"/>
              <a:t>speciálně</a:t>
            </a:r>
            <a:r>
              <a:rPr lang="en-US" sz="2000" dirty="0"/>
              <a:t> pro </a:t>
            </a:r>
            <a:r>
              <a:rPr lang="en-US" sz="2000" dirty="0" err="1"/>
              <a:t>tento</a:t>
            </a:r>
            <a:r>
              <a:rPr lang="en-US" sz="2000" dirty="0"/>
              <a:t> </a:t>
            </a:r>
            <a:r>
              <a:rPr lang="en-US" sz="2000" dirty="0" err="1"/>
              <a:t>projekt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>
                <a:solidFill>
                  <a:srgbClr val="0070C0"/>
                </a:solidFill>
              </a:rPr>
              <a:t>Idea</a:t>
            </a:r>
            <a:r>
              <a:rPr lang="en-US" sz="2000" dirty="0"/>
              <a:t>: Od </a:t>
            </a:r>
            <a:r>
              <a:rPr lang="en-US" sz="2000" dirty="0" err="1"/>
              <a:t>pevně</a:t>
            </a:r>
            <a:r>
              <a:rPr lang="en-US" sz="2000" dirty="0"/>
              <a:t> </a:t>
            </a:r>
            <a:r>
              <a:rPr lang="en-US" sz="2000" dirty="0" err="1"/>
              <a:t>dané</a:t>
            </a:r>
            <a:r>
              <a:rPr lang="en-US" sz="2000" dirty="0"/>
              <a:t> </a:t>
            </a:r>
            <a:r>
              <a:rPr lang="en-US" sz="2000" dirty="0" err="1"/>
              <a:t>posloupnosti</a:t>
            </a:r>
            <a:r>
              <a:rPr lang="en-US" sz="2000" dirty="0"/>
              <a:t> k </a:t>
            </a:r>
            <a:r>
              <a:rPr lang="en-US" sz="2000" dirty="0" err="1"/>
              <a:t>modulům</a:t>
            </a:r>
            <a:r>
              <a:rPr lang="en-US" sz="2000" dirty="0"/>
              <a:t>. Od </a:t>
            </a:r>
            <a:r>
              <a:rPr lang="en-US" sz="2000" dirty="0" err="1"/>
              <a:t>intenzivního</a:t>
            </a:r>
            <a:r>
              <a:rPr lang="en-US" sz="2000" dirty="0"/>
              <a:t> </a:t>
            </a:r>
            <a:r>
              <a:rPr lang="en-US" sz="2000" dirty="0" err="1"/>
              <a:t>vzdělávání</a:t>
            </a:r>
            <a:r>
              <a:rPr lang="en-US" sz="2000" dirty="0"/>
              <a:t> k </a:t>
            </a:r>
            <a:r>
              <a:rPr lang="en-US" sz="2000" dirty="0" err="1"/>
              <a:t>více</a:t>
            </a:r>
            <a:r>
              <a:rPr lang="en-US" sz="2000" dirty="0"/>
              <a:t> </a:t>
            </a:r>
            <a:r>
              <a:rPr lang="en-US" sz="2000" dirty="0" err="1"/>
              <a:t>času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růst</a:t>
            </a:r>
            <a:r>
              <a:rPr lang="en-US" sz="2000" dirty="0"/>
              <a:t> a </a:t>
            </a:r>
            <a:r>
              <a:rPr lang="en-US" sz="2000" dirty="0" err="1"/>
              <a:t>vyspělost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Popis</a:t>
            </a:r>
            <a:r>
              <a:rPr lang="en-US" sz="2000" dirty="0"/>
              <a:t>:</a:t>
            </a:r>
            <a:r>
              <a:rPr lang="ro-RO" sz="2000" dirty="0"/>
              <a:t> </a:t>
            </a:r>
            <a:r>
              <a:rPr lang="ro-RO" sz="2000" dirty="0" err="1"/>
              <a:t>Kvalitativní</a:t>
            </a:r>
            <a:r>
              <a:rPr lang="ro-RO" sz="2000" dirty="0"/>
              <a:t> a </a:t>
            </a:r>
            <a:r>
              <a:rPr lang="ro-RO" sz="2000" dirty="0" err="1"/>
              <a:t>kvantitativní</a:t>
            </a:r>
            <a:r>
              <a:rPr lang="en-US" sz="2000" dirty="0"/>
              <a:t> data z </a:t>
            </a:r>
            <a:r>
              <a:rPr lang="en-US" sz="2000" dirty="0" err="1"/>
              <a:t>dotazníku</a:t>
            </a:r>
            <a:r>
              <a:rPr lang="en-US" sz="2000" dirty="0"/>
              <a:t>. </a:t>
            </a:r>
            <a:r>
              <a:rPr lang="en-US" sz="2000" dirty="0" err="1"/>
              <a:t>Analýza</a:t>
            </a:r>
            <a:r>
              <a:rPr lang="en-US" sz="2000" dirty="0"/>
              <a:t> </a:t>
            </a:r>
            <a:r>
              <a:rPr lang="en-US" sz="2000" dirty="0" err="1"/>
              <a:t>dokumentů</a:t>
            </a:r>
            <a:r>
              <a:rPr lang="en-US" sz="2000" dirty="0"/>
              <a:t>. </a:t>
            </a:r>
            <a:r>
              <a:rPr lang="en-US" sz="2000" dirty="0" err="1"/>
              <a:t>Individualní</a:t>
            </a:r>
            <a:r>
              <a:rPr lang="en-US" sz="2000" dirty="0"/>
              <a:t> a </a:t>
            </a:r>
            <a:r>
              <a:rPr lang="en-US" sz="2000" dirty="0" err="1"/>
              <a:t>skupinová</a:t>
            </a:r>
            <a:r>
              <a:rPr lang="en-US" sz="2000" dirty="0"/>
              <a:t> interview. </a:t>
            </a:r>
            <a:r>
              <a:rPr lang="en-US" sz="2000" dirty="0" err="1"/>
              <a:t>Explorativní</a:t>
            </a:r>
            <a:r>
              <a:rPr lang="en-US" sz="2000" dirty="0"/>
              <a:t> </a:t>
            </a:r>
            <a:r>
              <a:rPr lang="en-US" sz="2000" dirty="0" err="1"/>
              <a:t>prvky</a:t>
            </a:r>
            <a:r>
              <a:rPr lang="en-US" sz="2000" dirty="0"/>
              <a:t> </a:t>
            </a:r>
            <a:r>
              <a:rPr lang="en-US" sz="2000" dirty="0" err="1"/>
              <a:t>situovaného</a:t>
            </a:r>
            <a:r>
              <a:rPr lang="en-US" sz="2000" dirty="0"/>
              <a:t> </a:t>
            </a:r>
            <a:r>
              <a:rPr lang="en-US" sz="2000" dirty="0" err="1"/>
              <a:t>vzdělávání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Výsledky</a:t>
            </a:r>
            <a:r>
              <a:rPr lang="en-US" sz="2000" dirty="0"/>
              <a:t>:</a:t>
            </a:r>
            <a:r>
              <a:rPr lang="ro-RO" sz="2000" dirty="0"/>
              <a:t> </a:t>
            </a:r>
            <a:r>
              <a:rPr lang="ro-RO" sz="2000" dirty="0" err="1"/>
              <a:t>Přepracovaný</a:t>
            </a:r>
            <a:r>
              <a:rPr lang="ro-RO" sz="2000" dirty="0"/>
              <a:t> </a:t>
            </a:r>
            <a:r>
              <a:rPr lang="ro-RO" sz="2000" dirty="0" err="1"/>
              <a:t>Bc</a:t>
            </a:r>
            <a:r>
              <a:rPr lang="ro-RO" sz="2000" dirty="0"/>
              <a:t>. </a:t>
            </a:r>
            <a:r>
              <a:rPr lang="ro-RO" sz="2000" dirty="0" err="1"/>
              <a:t>kurz</a:t>
            </a:r>
            <a:r>
              <a:rPr lang="ro-RO" sz="2000" dirty="0"/>
              <a:t> „</a:t>
            </a:r>
            <a:r>
              <a:rPr lang="en-US" sz="2000" dirty="0" err="1"/>
              <a:t>Politická</a:t>
            </a:r>
            <a:r>
              <a:rPr lang="en-US" sz="2000" dirty="0"/>
              <a:t> </a:t>
            </a:r>
            <a:r>
              <a:rPr lang="en-US" sz="2000" dirty="0" err="1"/>
              <a:t>komunikace</a:t>
            </a:r>
            <a:r>
              <a:rPr lang="en-US" sz="2000" dirty="0"/>
              <a:t>”, </a:t>
            </a:r>
            <a:r>
              <a:rPr lang="en-US" sz="2000" dirty="0" err="1"/>
              <a:t>přepracovaný</a:t>
            </a:r>
            <a:r>
              <a:rPr lang="en-US" sz="2000" dirty="0"/>
              <a:t> </a:t>
            </a:r>
            <a:r>
              <a:rPr lang="en-US" sz="2000" dirty="0" err="1"/>
              <a:t>související</a:t>
            </a:r>
            <a:r>
              <a:rPr lang="en-US" sz="2000" dirty="0"/>
              <a:t> Mgr. </a:t>
            </a:r>
            <a:r>
              <a:rPr lang="en-US" sz="2000" dirty="0" err="1"/>
              <a:t>kurz</a:t>
            </a:r>
            <a:r>
              <a:rPr lang="en-US" sz="2000" dirty="0"/>
              <a:t> “</a:t>
            </a:r>
            <a:r>
              <a:rPr lang="en-US" sz="2000" dirty="0" err="1"/>
              <a:t>Politická</a:t>
            </a:r>
            <a:r>
              <a:rPr lang="en-US" sz="2000" dirty="0"/>
              <a:t> </a:t>
            </a:r>
            <a:r>
              <a:rPr lang="en-US" sz="2000" dirty="0" err="1"/>
              <a:t>komunikace</a:t>
            </a:r>
            <a:r>
              <a:rPr lang="en-US" sz="2000" dirty="0"/>
              <a:t> a </a:t>
            </a:r>
            <a:r>
              <a:rPr lang="en-US" sz="2000" dirty="0" err="1"/>
              <a:t>plánování</a:t>
            </a:r>
            <a:r>
              <a:rPr lang="en-US" sz="2000" dirty="0"/>
              <a:t>” (FLL LMS). </a:t>
            </a:r>
            <a:r>
              <a:rPr lang="en-US" sz="2000" dirty="0" err="1"/>
              <a:t>Spolupráce</a:t>
            </a:r>
            <a:r>
              <a:rPr lang="en-US" sz="2000" dirty="0"/>
              <a:t> s Media Center </a:t>
            </a:r>
            <a:r>
              <a:rPr lang="en-US" sz="2000" dirty="0" err="1"/>
              <a:t>UiA</a:t>
            </a:r>
            <a:r>
              <a:rPr lang="en-US" sz="2000" dirty="0"/>
              <a:t>. </a:t>
            </a:r>
            <a:r>
              <a:rPr lang="en-US" sz="2000" dirty="0" err="1"/>
              <a:t>Výsledky</a:t>
            </a:r>
            <a:r>
              <a:rPr lang="en-US" sz="2000" dirty="0"/>
              <a:t> </a:t>
            </a:r>
            <a:r>
              <a:rPr lang="en-US" sz="2000" dirty="0" err="1"/>
              <a:t>dotazníku</a:t>
            </a:r>
            <a:r>
              <a:rPr lang="en-US" sz="2000" dirty="0"/>
              <a:t> o online </a:t>
            </a:r>
            <a:r>
              <a:rPr lang="en-US" sz="2000" dirty="0" err="1"/>
              <a:t>výuce</a:t>
            </a:r>
            <a:r>
              <a:rPr lang="en-US" sz="2000" dirty="0"/>
              <a:t>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0024B2D0-0655-4D06-1950-419A3F142C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0955" y="183924"/>
            <a:ext cx="1442644" cy="105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690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 err="1">
                <a:solidFill>
                  <a:srgbClr val="0070C0"/>
                </a:solidFill>
              </a:rPr>
              <a:t>Zlepšení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procesu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učení</a:t>
            </a:r>
            <a:r>
              <a:rPr lang="en-US" sz="2800" dirty="0">
                <a:solidFill>
                  <a:srgbClr val="0070C0"/>
                </a:solidFill>
              </a:rPr>
              <a:t> se ze </a:t>
            </a:r>
            <a:r>
              <a:rPr lang="en-US" sz="2800" dirty="0" err="1">
                <a:solidFill>
                  <a:srgbClr val="0070C0"/>
                </a:solidFill>
              </a:rPr>
              <a:t>vzdělávacích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videí</a:t>
            </a:r>
            <a:r>
              <a:rPr lang="en-US" sz="2800" dirty="0">
                <a:solidFill>
                  <a:srgbClr val="0070C0"/>
                </a:solidFill>
              </a:rPr>
              <a:t> s </a:t>
            </a:r>
            <a:r>
              <a:rPr lang="en-US" sz="2800" dirty="0" err="1">
                <a:solidFill>
                  <a:srgbClr val="0070C0"/>
                </a:solidFill>
              </a:rPr>
              <a:t>pomocí</a:t>
            </a:r>
            <a:r>
              <a:rPr lang="en-US" sz="2800" dirty="0">
                <a:solidFill>
                  <a:srgbClr val="0070C0"/>
                </a:solidFill>
              </a:rPr>
              <a:t>  </a:t>
            </a:r>
            <a:r>
              <a:rPr lang="en-US" sz="2800" dirty="0" err="1">
                <a:solidFill>
                  <a:srgbClr val="0070C0"/>
                </a:solidFill>
              </a:rPr>
              <a:t>technologie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sledování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pohybu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očí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560D917-C6FA-631F-8478-295393F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02" y="2050742"/>
            <a:ext cx="8389398" cy="4492764"/>
          </a:xfrm>
        </p:spPr>
        <p:txBody>
          <a:bodyPr anchor="ctr">
            <a:normAutofit lnSpcReduction="10000"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Cíl</a:t>
            </a:r>
            <a:r>
              <a:rPr lang="en-US" sz="2000" dirty="0"/>
              <a:t>: </a:t>
            </a:r>
            <a:r>
              <a:rPr lang="en-US" sz="2000" dirty="0" err="1"/>
              <a:t>Zjistit</a:t>
            </a:r>
            <a:r>
              <a:rPr lang="en-US" sz="2000" dirty="0"/>
              <a:t> </a:t>
            </a:r>
            <a:r>
              <a:rPr lang="en-US" sz="2000" dirty="0" err="1"/>
              <a:t>více</a:t>
            </a:r>
            <a:r>
              <a:rPr lang="en-US" sz="2000" dirty="0"/>
              <a:t> o tom, jak </a:t>
            </a:r>
            <a:r>
              <a:rPr lang="en-US" sz="2000" dirty="0" err="1"/>
              <a:t>studenti</a:t>
            </a:r>
            <a:r>
              <a:rPr lang="en-US" sz="2000" dirty="0"/>
              <a:t> </a:t>
            </a:r>
            <a:r>
              <a:rPr lang="en-US" sz="2000" dirty="0" err="1"/>
              <a:t>vnímají</a:t>
            </a:r>
            <a:r>
              <a:rPr lang="en-US" sz="2000" dirty="0"/>
              <a:t> </a:t>
            </a:r>
            <a:r>
              <a:rPr lang="en-US" sz="2000" dirty="0" err="1"/>
              <a:t>různé</a:t>
            </a:r>
            <a:r>
              <a:rPr lang="en-US" sz="2000" dirty="0"/>
              <a:t> </a:t>
            </a:r>
            <a:r>
              <a:rPr lang="en-US" sz="2000" dirty="0" err="1"/>
              <a:t>formáty</a:t>
            </a:r>
            <a:r>
              <a:rPr lang="en-US" sz="2000" dirty="0"/>
              <a:t> </a:t>
            </a:r>
            <a:r>
              <a:rPr lang="en-US" sz="2000" dirty="0" err="1"/>
              <a:t>videa</a:t>
            </a:r>
            <a:r>
              <a:rPr lang="en-US" sz="2000" dirty="0"/>
              <a:t> a </a:t>
            </a:r>
            <a:r>
              <a:rPr lang="en-US" sz="2000" dirty="0" err="1"/>
              <a:t>jejich</a:t>
            </a:r>
            <a:r>
              <a:rPr lang="en-US" sz="2000" dirty="0"/>
              <a:t> </a:t>
            </a:r>
            <a:r>
              <a:rPr lang="en-US" sz="2000" dirty="0" err="1"/>
              <a:t>dopad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chápání</a:t>
            </a:r>
            <a:r>
              <a:rPr lang="en-US" sz="2000" dirty="0"/>
              <a:t> v </a:t>
            </a:r>
            <a:r>
              <a:rPr lang="en-US" sz="2000" dirty="0" err="1"/>
              <a:t>procesu</a:t>
            </a:r>
            <a:r>
              <a:rPr lang="en-US" sz="2000" dirty="0"/>
              <a:t> </a:t>
            </a:r>
            <a:r>
              <a:rPr lang="en-US" sz="2000" dirty="0" err="1"/>
              <a:t>učení</a:t>
            </a:r>
            <a:r>
              <a:rPr lang="en-US" sz="2000" dirty="0"/>
              <a:t> (</a:t>
            </a:r>
            <a:r>
              <a:rPr lang="en-US" sz="2000" dirty="0" err="1"/>
              <a:t>pokud</a:t>
            </a:r>
            <a:r>
              <a:rPr lang="en-US" sz="2000" dirty="0"/>
              <a:t> </a:t>
            </a:r>
            <a:r>
              <a:rPr lang="en-US" sz="2000" dirty="0" err="1"/>
              <a:t>nějaký</a:t>
            </a:r>
            <a:r>
              <a:rPr lang="en-US" sz="2000" dirty="0"/>
              <a:t> je).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>
                <a:solidFill>
                  <a:srgbClr val="0070C0"/>
                </a:solidFill>
              </a:rPr>
              <a:t>Idea</a:t>
            </a:r>
            <a:r>
              <a:rPr lang="en-US" sz="2000" dirty="0"/>
              <a:t>: </a:t>
            </a:r>
            <a:r>
              <a:rPr lang="en-US" sz="2000" dirty="0" err="1"/>
              <a:t>Otestovat</a:t>
            </a:r>
            <a:r>
              <a:rPr lang="en-US" sz="2000" dirty="0"/>
              <a:t> </a:t>
            </a:r>
            <a:r>
              <a:rPr lang="en-US" sz="2000" dirty="0" err="1"/>
              <a:t>více</a:t>
            </a:r>
            <a:r>
              <a:rPr lang="en-US" sz="2000" dirty="0"/>
              <a:t> </a:t>
            </a:r>
            <a:r>
              <a:rPr lang="en-US" sz="2000" dirty="0" err="1"/>
              <a:t>videoformátů</a:t>
            </a:r>
            <a:r>
              <a:rPr lang="en-US" sz="2000" dirty="0"/>
              <a:t>, od </a:t>
            </a:r>
            <a:r>
              <a:rPr lang="en-US" sz="2000" dirty="0" err="1"/>
              <a:t>jednoduchých</a:t>
            </a:r>
            <a:r>
              <a:rPr lang="en-US" sz="2000" dirty="0"/>
              <a:t> </a:t>
            </a:r>
            <a:r>
              <a:rPr lang="en-US" sz="2000" dirty="0" err="1"/>
              <a:t>videí</a:t>
            </a:r>
            <a:r>
              <a:rPr lang="en-US" sz="2000" dirty="0"/>
              <a:t> </a:t>
            </a:r>
            <a:r>
              <a:rPr lang="en-US" sz="2000" dirty="0" err="1"/>
              <a:t>natočených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telefon</a:t>
            </a:r>
            <a:r>
              <a:rPr lang="en-US" sz="2000" dirty="0"/>
              <a:t> </a:t>
            </a:r>
            <a:r>
              <a:rPr lang="en-US" sz="2000" dirty="0" err="1"/>
              <a:t>přes</a:t>
            </a:r>
            <a:r>
              <a:rPr lang="en-US" sz="2000" dirty="0"/>
              <a:t> </a:t>
            </a:r>
            <a:r>
              <a:rPr lang="en-US" sz="2000" dirty="0" err="1"/>
              <a:t>videa</a:t>
            </a:r>
            <a:r>
              <a:rPr lang="en-US" sz="2000" dirty="0"/>
              <a:t> </a:t>
            </a:r>
            <a:r>
              <a:rPr lang="en-US" sz="2000" dirty="0" err="1"/>
              <a:t>vytvořená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specializovaných</a:t>
            </a:r>
            <a:r>
              <a:rPr lang="en-US" sz="2000" dirty="0"/>
              <a:t> video </a:t>
            </a:r>
            <a:r>
              <a:rPr lang="en-US" sz="2000" dirty="0" err="1"/>
              <a:t>editorech</a:t>
            </a:r>
            <a:r>
              <a:rPr lang="en-US" sz="2000" dirty="0"/>
              <a:t> </a:t>
            </a:r>
            <a:r>
              <a:rPr lang="en-US" sz="2000" dirty="0" err="1"/>
              <a:t>jako</a:t>
            </a:r>
            <a:r>
              <a:rPr lang="en-US" sz="2000" dirty="0"/>
              <a:t> Camtasia, Kaltura, </a:t>
            </a:r>
            <a:r>
              <a:rPr lang="en-US" sz="2000" dirty="0" err="1"/>
              <a:t>nebo</a:t>
            </a:r>
            <a:r>
              <a:rPr lang="en-US" sz="2000" dirty="0"/>
              <a:t> </a:t>
            </a:r>
            <a:r>
              <a:rPr lang="en-US" sz="2000" dirty="0" err="1"/>
              <a:t>Vmaker</a:t>
            </a:r>
            <a:r>
              <a:rPr lang="en-US" sz="2000" dirty="0"/>
              <a:t> po </a:t>
            </a:r>
            <a:r>
              <a:rPr lang="en-US" sz="2000" dirty="0" err="1"/>
              <a:t>videa</a:t>
            </a:r>
            <a:r>
              <a:rPr lang="en-US" sz="2000" dirty="0"/>
              <a:t> </a:t>
            </a:r>
            <a:r>
              <a:rPr lang="en-US" sz="2000" dirty="0" err="1"/>
              <a:t>natočená</a:t>
            </a:r>
            <a:r>
              <a:rPr lang="en-US" sz="2000" dirty="0"/>
              <a:t> v </a:t>
            </a:r>
            <a:r>
              <a:rPr lang="en-US" sz="2000" dirty="0" err="1"/>
              <a:t>profesionálním</a:t>
            </a:r>
            <a:r>
              <a:rPr lang="en-US" sz="2000" dirty="0"/>
              <a:t> </a:t>
            </a:r>
            <a:r>
              <a:rPr lang="en-US" sz="2000" dirty="0" err="1"/>
              <a:t>studiu</a:t>
            </a:r>
            <a:r>
              <a:rPr lang="en-US" sz="2000" dirty="0"/>
              <a:t> University of </a:t>
            </a:r>
            <a:r>
              <a:rPr lang="en-US" sz="2000" dirty="0" err="1"/>
              <a:t>Agder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Popis</a:t>
            </a:r>
            <a:r>
              <a:rPr lang="en-US" sz="2000" dirty="0"/>
              <a:t>: </a:t>
            </a:r>
            <a:r>
              <a:rPr lang="en-US" sz="2000" dirty="0" err="1"/>
              <a:t>Studiová</a:t>
            </a:r>
            <a:r>
              <a:rPr lang="en-US" sz="2000" dirty="0"/>
              <a:t> </a:t>
            </a:r>
            <a:r>
              <a:rPr lang="en-US" sz="2000" dirty="0" err="1"/>
              <a:t>videa</a:t>
            </a:r>
            <a:r>
              <a:rPr lang="en-US" sz="2000" dirty="0"/>
              <a:t>. </a:t>
            </a:r>
            <a:r>
              <a:rPr lang="en-US" sz="2000" dirty="0" err="1"/>
              <a:t>Videonahrávky</a:t>
            </a:r>
            <a:r>
              <a:rPr lang="en-US" sz="2000" dirty="0"/>
              <a:t> </a:t>
            </a:r>
            <a:r>
              <a:rPr lang="en-US" sz="2000" dirty="0" err="1"/>
              <a:t>přes</a:t>
            </a:r>
            <a:r>
              <a:rPr lang="en-US" sz="2000" dirty="0"/>
              <a:t> Zoom. </a:t>
            </a:r>
            <a:r>
              <a:rPr lang="en-US" sz="2000" dirty="0" err="1"/>
              <a:t>Multimediální</a:t>
            </a:r>
            <a:r>
              <a:rPr lang="en-US" sz="2000" dirty="0"/>
              <a:t> </a:t>
            </a:r>
            <a:r>
              <a:rPr lang="en-US" sz="2000" dirty="0" err="1"/>
              <a:t>stimuly</a:t>
            </a:r>
            <a:r>
              <a:rPr lang="en-US" sz="2000" dirty="0"/>
              <a:t>. </a:t>
            </a:r>
            <a:r>
              <a:rPr lang="en-US" sz="2000" dirty="0" err="1"/>
              <a:t>Sledování</a:t>
            </a:r>
            <a:r>
              <a:rPr lang="en-US" sz="2000" dirty="0"/>
              <a:t> </a:t>
            </a:r>
            <a:r>
              <a:rPr lang="en-US" sz="2000" dirty="0" err="1"/>
              <a:t>pohybu</a:t>
            </a:r>
            <a:r>
              <a:rPr lang="en-US" sz="2000" dirty="0"/>
              <a:t> </a:t>
            </a:r>
            <a:r>
              <a:rPr lang="en-US" sz="2000" dirty="0" err="1"/>
              <a:t>očí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obrazovce</a:t>
            </a:r>
            <a:r>
              <a:rPr lang="en-US" sz="2000" dirty="0"/>
              <a:t>. </a:t>
            </a:r>
            <a:r>
              <a:rPr lang="en-US" sz="2000" dirty="0" err="1"/>
              <a:t>Dotazník</a:t>
            </a:r>
            <a:r>
              <a:rPr lang="en-US" sz="2000" dirty="0"/>
              <a:t> </a:t>
            </a:r>
            <a:r>
              <a:rPr lang="en-US" sz="2000" dirty="0" err="1"/>
              <a:t>zpětné</a:t>
            </a:r>
            <a:r>
              <a:rPr lang="en-US" sz="2000" dirty="0"/>
              <a:t> </a:t>
            </a:r>
            <a:r>
              <a:rPr lang="en-US" sz="2000" dirty="0" err="1"/>
              <a:t>vazby</a:t>
            </a:r>
            <a:r>
              <a:rPr lang="en-US" sz="2000" dirty="0"/>
              <a:t>. </a:t>
            </a:r>
            <a:r>
              <a:rPr lang="en-US" sz="2000" dirty="0" err="1"/>
              <a:t>Kvantitativní</a:t>
            </a:r>
            <a:r>
              <a:rPr lang="en-US" sz="2000" dirty="0"/>
              <a:t> a </a:t>
            </a:r>
            <a:r>
              <a:rPr lang="en-US" sz="2000" dirty="0" err="1"/>
              <a:t>kvalitativní</a:t>
            </a:r>
            <a:r>
              <a:rPr lang="en-US" sz="2000" dirty="0"/>
              <a:t> data.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Zkušenosti</a:t>
            </a:r>
            <a:r>
              <a:rPr lang="en-US" sz="2000" dirty="0"/>
              <a:t>: </a:t>
            </a:r>
            <a:r>
              <a:rPr lang="en-US" sz="2000" dirty="0" err="1"/>
              <a:t>Studenti</a:t>
            </a:r>
            <a:r>
              <a:rPr lang="en-US" sz="2000" dirty="0"/>
              <a:t> </a:t>
            </a:r>
            <a:r>
              <a:rPr lang="en-US" sz="2000" dirty="0" err="1"/>
              <a:t>ocenili</a:t>
            </a:r>
            <a:r>
              <a:rPr lang="en-US" sz="2000" dirty="0"/>
              <a:t> </a:t>
            </a:r>
            <a:r>
              <a:rPr lang="en-US" sz="2000" dirty="0" err="1"/>
              <a:t>přítomnost</a:t>
            </a:r>
            <a:r>
              <a:rPr lang="en-US" sz="2000" dirty="0"/>
              <a:t> </a:t>
            </a:r>
            <a:r>
              <a:rPr lang="en-US" sz="2000" dirty="0" err="1"/>
              <a:t>lektora</a:t>
            </a:r>
            <a:r>
              <a:rPr lang="en-US" sz="2000" dirty="0"/>
              <a:t>. </a:t>
            </a:r>
            <a:r>
              <a:rPr lang="en-US" sz="2000" dirty="0" err="1"/>
              <a:t>Dávali</a:t>
            </a:r>
            <a:r>
              <a:rPr lang="en-US" sz="2000" dirty="0"/>
              <a:t> </a:t>
            </a:r>
            <a:r>
              <a:rPr lang="en-US" sz="2000" dirty="0" err="1"/>
              <a:t>přednost</a:t>
            </a:r>
            <a:r>
              <a:rPr lang="en-US" sz="2000" dirty="0"/>
              <a:t> </a:t>
            </a:r>
            <a:r>
              <a:rPr lang="en-US" sz="2000" dirty="0" err="1"/>
              <a:t>dynamickému</a:t>
            </a:r>
            <a:r>
              <a:rPr lang="en-US" sz="2000" dirty="0"/>
              <a:t> </a:t>
            </a:r>
            <a:r>
              <a:rPr lang="en-US" sz="2000" dirty="0" err="1"/>
              <a:t>asistovanému</a:t>
            </a:r>
            <a:r>
              <a:rPr lang="en-US" sz="2000" dirty="0"/>
              <a:t> </a:t>
            </a:r>
            <a:r>
              <a:rPr lang="en-US" sz="2000" dirty="0" err="1"/>
              <a:t>učení</a:t>
            </a:r>
            <a:r>
              <a:rPr lang="en-US" sz="2000" dirty="0"/>
              <a:t>. </a:t>
            </a:r>
            <a:r>
              <a:rPr lang="en-US" sz="2000" dirty="0" err="1"/>
              <a:t>Ocenili</a:t>
            </a:r>
            <a:r>
              <a:rPr lang="en-US" sz="2000" dirty="0"/>
              <a:t> </a:t>
            </a:r>
            <a:r>
              <a:rPr lang="en-US" sz="2000" dirty="0" err="1"/>
              <a:t>příklady</a:t>
            </a:r>
            <a:r>
              <a:rPr lang="en-US" sz="2000" dirty="0"/>
              <a:t> v </a:t>
            </a:r>
            <a:r>
              <a:rPr lang="en-US" sz="2000" dirty="0" err="1"/>
              <a:t>kontrastu</a:t>
            </a:r>
            <a:r>
              <a:rPr lang="en-US" sz="2000" dirty="0"/>
              <a:t> k </a:t>
            </a:r>
            <a:r>
              <a:rPr lang="en-US" sz="2000" dirty="0" err="1"/>
              <a:t>obtížím</a:t>
            </a:r>
            <a:r>
              <a:rPr lang="en-US" sz="2000" dirty="0"/>
              <a:t> s </a:t>
            </a:r>
            <a:r>
              <a:rPr lang="en-US" sz="2000" dirty="0" err="1"/>
              <a:t>teorií</a:t>
            </a:r>
            <a:r>
              <a:rPr lang="en-US" sz="2000" dirty="0"/>
              <a:t>. </a:t>
            </a:r>
            <a:r>
              <a:rPr lang="en-US" sz="2000" dirty="0" err="1"/>
              <a:t>Uvítali</a:t>
            </a:r>
            <a:r>
              <a:rPr lang="en-US" sz="2000" dirty="0"/>
              <a:t> by </a:t>
            </a:r>
            <a:r>
              <a:rPr lang="en-US" sz="2000" dirty="0" err="1"/>
              <a:t>více</a:t>
            </a:r>
            <a:r>
              <a:rPr lang="en-US" sz="2000" dirty="0"/>
              <a:t> </a:t>
            </a:r>
            <a:r>
              <a:rPr lang="en-US" sz="2000" dirty="0" err="1"/>
              <a:t>aplikací</a:t>
            </a:r>
            <a:r>
              <a:rPr lang="en-US" sz="2000" dirty="0"/>
              <a:t> a </a:t>
            </a:r>
            <a:r>
              <a:rPr lang="en-US" sz="2000" dirty="0" err="1"/>
              <a:t>příkladů</a:t>
            </a:r>
            <a:r>
              <a:rPr lang="en-US" sz="2000" dirty="0"/>
              <a:t>. </a:t>
            </a:r>
            <a:r>
              <a:rPr lang="en-US" sz="2000" dirty="0" err="1"/>
              <a:t>Psát</a:t>
            </a:r>
            <a:r>
              <a:rPr lang="en-US" sz="2000" dirty="0"/>
              <a:t> </a:t>
            </a:r>
            <a:r>
              <a:rPr lang="en-US" sz="2000" dirty="0" err="1"/>
              <a:t>úplně</a:t>
            </a:r>
            <a:r>
              <a:rPr lang="en-US" sz="2000" dirty="0"/>
              <a:t> </a:t>
            </a:r>
            <a:r>
              <a:rPr lang="en-US" sz="2000" dirty="0" err="1"/>
              <a:t>všechno</a:t>
            </a:r>
            <a:r>
              <a:rPr lang="en-US" sz="2000" dirty="0"/>
              <a:t> je </a:t>
            </a:r>
            <a:r>
              <a:rPr lang="en-US" sz="2000" dirty="0" err="1"/>
              <a:t>nudné</a:t>
            </a:r>
            <a:r>
              <a:rPr lang="en-US" sz="2000" dirty="0"/>
              <a:t>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61796E39-24DC-D376-F395-470BB6C9D6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0955" y="183924"/>
            <a:ext cx="1442644" cy="105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345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3DE0-585D-7E2A-CA94-E8ADA8EC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423178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</a:rPr>
              <a:t>Téma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 err="1">
                <a:solidFill>
                  <a:srgbClr val="0070C0"/>
                </a:solidFill>
              </a:rPr>
              <a:t>Úvod</a:t>
            </a:r>
            <a:r>
              <a:rPr lang="en-US" sz="2800" dirty="0">
                <a:solidFill>
                  <a:srgbClr val="0070C0"/>
                </a:solidFill>
              </a:rPr>
              <a:t> do </a:t>
            </a:r>
            <a:r>
              <a:rPr lang="en-US" sz="2800" dirty="0" err="1">
                <a:solidFill>
                  <a:srgbClr val="0070C0"/>
                </a:solidFill>
              </a:rPr>
              <a:t>statistiky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dirty="0" err="1">
                <a:solidFill>
                  <a:srgbClr val="0070C0"/>
                </a:solidFill>
              </a:rPr>
              <a:t>průzkum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trhu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560D917-C6FA-631F-8478-295393F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02" y="2050742"/>
            <a:ext cx="8389398" cy="449276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Cíl</a:t>
            </a:r>
            <a:r>
              <a:rPr lang="en-US" sz="2000" dirty="0"/>
              <a:t>: </a:t>
            </a:r>
            <a:r>
              <a:rPr lang="en-US" sz="2000" dirty="0" err="1"/>
              <a:t>Zvýšit</a:t>
            </a:r>
            <a:r>
              <a:rPr lang="en-US" sz="2000" dirty="0"/>
              <a:t> </a:t>
            </a:r>
            <a:r>
              <a:rPr lang="en-US" sz="2000" dirty="0" err="1"/>
              <a:t>dovednosti</a:t>
            </a:r>
            <a:r>
              <a:rPr lang="en-US" sz="2000" dirty="0"/>
              <a:t> </a:t>
            </a:r>
            <a:r>
              <a:rPr lang="en-US" sz="2000" dirty="0" err="1"/>
              <a:t>učitelů</a:t>
            </a:r>
            <a:r>
              <a:rPr lang="en-US" sz="2000" dirty="0"/>
              <a:t> v </a:t>
            </a:r>
            <a:r>
              <a:rPr lang="en-US" sz="2000" dirty="0" err="1"/>
              <a:t>používání</a:t>
            </a:r>
            <a:r>
              <a:rPr lang="en-US" sz="2000" dirty="0"/>
              <a:t> </a:t>
            </a:r>
            <a:r>
              <a:rPr lang="en-US" sz="2000" dirty="0" err="1"/>
              <a:t>digitálních</a:t>
            </a:r>
            <a:r>
              <a:rPr lang="en-US" sz="2000" dirty="0"/>
              <a:t> </a:t>
            </a:r>
            <a:r>
              <a:rPr lang="en-US" sz="2000" dirty="0" err="1"/>
              <a:t>nástrojů</a:t>
            </a:r>
            <a:r>
              <a:rPr lang="en-US" sz="2000" dirty="0"/>
              <a:t> jak pro </a:t>
            </a:r>
            <a:r>
              <a:rPr lang="en-US" sz="2000" dirty="0" err="1"/>
              <a:t>prezenční</a:t>
            </a:r>
            <a:r>
              <a:rPr lang="en-US" sz="2000" dirty="0"/>
              <a:t>, </a:t>
            </a:r>
            <a:r>
              <a:rPr lang="en-US" sz="2000" dirty="0" err="1"/>
              <a:t>tak</a:t>
            </a:r>
            <a:r>
              <a:rPr lang="en-US" sz="2000" dirty="0"/>
              <a:t> pro </a:t>
            </a:r>
            <a:r>
              <a:rPr lang="en-US" sz="2000" dirty="0" err="1"/>
              <a:t>smíšené</a:t>
            </a:r>
            <a:r>
              <a:rPr lang="en-US" sz="2000" dirty="0"/>
              <a:t> a </a:t>
            </a:r>
            <a:r>
              <a:rPr lang="en-US" sz="2000" dirty="0" err="1"/>
              <a:t>distanční</a:t>
            </a:r>
            <a:r>
              <a:rPr lang="en-US" sz="2000" dirty="0"/>
              <a:t> </a:t>
            </a:r>
            <a:r>
              <a:rPr lang="en-US" sz="2000" dirty="0" err="1"/>
              <a:t>vzdělávání</a:t>
            </a:r>
            <a:r>
              <a:rPr lang="en-US" sz="2000" dirty="0"/>
              <a:t>. </a:t>
            </a:r>
            <a:r>
              <a:rPr lang="en-US" sz="2000" dirty="0" err="1"/>
              <a:t>Dále</a:t>
            </a:r>
            <a:r>
              <a:rPr lang="en-US" sz="2000" dirty="0"/>
              <a:t>, </a:t>
            </a:r>
            <a:r>
              <a:rPr lang="en-US" sz="2000" dirty="0" err="1"/>
              <a:t>trénovat</a:t>
            </a:r>
            <a:r>
              <a:rPr lang="en-US" sz="2000" dirty="0"/>
              <a:t> </a:t>
            </a:r>
            <a:r>
              <a:rPr lang="en-US" sz="2000" dirty="0" err="1"/>
              <a:t>transverzální</a:t>
            </a:r>
            <a:r>
              <a:rPr lang="en-US" sz="2000" dirty="0"/>
              <a:t> </a:t>
            </a:r>
            <a:r>
              <a:rPr lang="en-US" sz="2000" dirty="0" err="1"/>
              <a:t>dovednosti</a:t>
            </a:r>
            <a:r>
              <a:rPr lang="en-US" sz="2000" dirty="0"/>
              <a:t> </a:t>
            </a:r>
            <a:r>
              <a:rPr lang="en-US" sz="2000" dirty="0" err="1"/>
              <a:t>studentů</a:t>
            </a:r>
            <a:r>
              <a:rPr lang="en-US" sz="2000" dirty="0"/>
              <a:t> s </a:t>
            </a:r>
            <a:r>
              <a:rPr lang="en-US" sz="2000" dirty="0" err="1"/>
              <a:t>využitím</a:t>
            </a:r>
            <a:r>
              <a:rPr lang="en-US" sz="2000" dirty="0"/>
              <a:t> </a:t>
            </a:r>
            <a:r>
              <a:rPr lang="en-US" sz="2000" dirty="0" err="1"/>
              <a:t>palety</a:t>
            </a:r>
            <a:r>
              <a:rPr lang="en-US" sz="2000" dirty="0"/>
              <a:t> </a:t>
            </a:r>
            <a:r>
              <a:rPr lang="en-US" sz="2000" dirty="0" err="1"/>
              <a:t>digitálních</a:t>
            </a:r>
            <a:r>
              <a:rPr lang="en-US" sz="2000" dirty="0"/>
              <a:t> </a:t>
            </a:r>
            <a:r>
              <a:rPr lang="en-US" sz="2000" dirty="0" err="1"/>
              <a:t>nástrojů</a:t>
            </a:r>
            <a:r>
              <a:rPr lang="en-US" sz="2000" dirty="0"/>
              <a:t> a </a:t>
            </a:r>
            <a:r>
              <a:rPr lang="en-US" sz="2000" dirty="0" err="1"/>
              <a:t>metod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>
                <a:solidFill>
                  <a:srgbClr val="0070C0"/>
                </a:solidFill>
              </a:rPr>
              <a:t>Idea</a:t>
            </a:r>
            <a:r>
              <a:rPr lang="en-US" sz="2000" dirty="0"/>
              <a:t>: “Inquiry-based learning”, “project-based learning”, “learning by doing”.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Popis</a:t>
            </a:r>
            <a:r>
              <a:rPr lang="en-US" sz="2000" dirty="0"/>
              <a:t>: </a:t>
            </a:r>
            <a:r>
              <a:rPr lang="en-US" sz="2000" dirty="0" err="1"/>
              <a:t>Projektově</a:t>
            </a:r>
            <a:r>
              <a:rPr lang="en-US" sz="2000" dirty="0"/>
              <a:t> </a:t>
            </a:r>
            <a:r>
              <a:rPr lang="en-US" sz="2000" dirty="0" err="1"/>
              <a:t>orientované</a:t>
            </a:r>
            <a:r>
              <a:rPr lang="en-US" sz="2000" dirty="0"/>
              <a:t> </a:t>
            </a:r>
            <a:r>
              <a:rPr lang="en-US" sz="2000" dirty="0" err="1"/>
              <a:t>aktivity</a:t>
            </a:r>
            <a:r>
              <a:rPr lang="en-US" sz="2000" dirty="0"/>
              <a:t>. </a:t>
            </a:r>
            <a:r>
              <a:rPr lang="en-US" sz="2000" dirty="0" err="1"/>
              <a:t>Individualní</a:t>
            </a:r>
            <a:r>
              <a:rPr lang="en-US" sz="2000" dirty="0"/>
              <a:t>/</a:t>
            </a:r>
            <a:r>
              <a:rPr lang="en-US" sz="2000" dirty="0" err="1"/>
              <a:t>skupinové</a:t>
            </a:r>
            <a:r>
              <a:rPr lang="en-US" sz="2000" dirty="0"/>
              <a:t> </a:t>
            </a:r>
            <a:r>
              <a:rPr lang="en-US" sz="2000" dirty="0" err="1"/>
              <a:t>projekty</a:t>
            </a:r>
            <a:r>
              <a:rPr lang="en-US" sz="2000" dirty="0"/>
              <a:t>. “Status meetings.” Svoboda </a:t>
            </a:r>
            <a:r>
              <a:rPr lang="en-US" sz="2000" dirty="0" err="1"/>
              <a:t>zvolit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téma</a:t>
            </a:r>
            <a:r>
              <a:rPr lang="en-US" sz="2000" dirty="0"/>
              <a:t>, data, </a:t>
            </a:r>
            <a:r>
              <a:rPr lang="en-US" sz="2000" dirty="0" err="1"/>
              <a:t>statistiku</a:t>
            </a:r>
            <a:r>
              <a:rPr lang="en-US" sz="2000" dirty="0"/>
              <a:t>, a </a:t>
            </a:r>
            <a:r>
              <a:rPr lang="en-US" sz="2000" dirty="0" err="1"/>
              <a:t>formu</a:t>
            </a:r>
            <a:r>
              <a:rPr lang="en-US" sz="2000" dirty="0"/>
              <a:t> </a:t>
            </a:r>
            <a:r>
              <a:rPr lang="en-US" sz="2000" dirty="0" err="1"/>
              <a:t>komunikace</a:t>
            </a:r>
            <a:r>
              <a:rPr lang="en-US" sz="2000" dirty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000" i="1" u="sng" dirty="0" err="1">
                <a:solidFill>
                  <a:srgbClr val="0070C0"/>
                </a:solidFill>
              </a:rPr>
              <a:t>Zkušenosti</a:t>
            </a:r>
            <a:r>
              <a:rPr lang="en-US" sz="2000" dirty="0"/>
              <a:t>: </a:t>
            </a:r>
            <a:r>
              <a:rPr lang="en-US" sz="2000" dirty="0" err="1"/>
              <a:t>Aktivita</a:t>
            </a:r>
            <a:r>
              <a:rPr lang="en-US" sz="2000" dirty="0"/>
              <a:t> a </a:t>
            </a:r>
            <a:r>
              <a:rPr lang="en-US" sz="2000" dirty="0" err="1"/>
              <a:t>zapojení</a:t>
            </a:r>
            <a:r>
              <a:rPr lang="en-US" sz="2000" dirty="0"/>
              <a:t> </a:t>
            </a:r>
            <a:r>
              <a:rPr lang="en-US" sz="2000" dirty="0" err="1"/>
              <a:t>studentů</a:t>
            </a:r>
            <a:r>
              <a:rPr lang="en-US" sz="2000" dirty="0"/>
              <a:t> se </a:t>
            </a:r>
            <a:r>
              <a:rPr lang="en-US" sz="2000" dirty="0" err="1"/>
              <a:t>zvýšily</a:t>
            </a:r>
            <a:r>
              <a:rPr lang="en-US" sz="2000" dirty="0"/>
              <a:t>. </a:t>
            </a:r>
            <a:r>
              <a:rPr lang="en-US" sz="2000" dirty="0" err="1"/>
              <a:t>Stejně</a:t>
            </a:r>
            <a:r>
              <a:rPr lang="en-US" sz="2000" dirty="0"/>
              <a:t> </a:t>
            </a:r>
            <a:r>
              <a:rPr lang="en-US" sz="2000" dirty="0" err="1"/>
              <a:t>tak</a:t>
            </a:r>
            <a:r>
              <a:rPr lang="en-US" sz="2000" dirty="0"/>
              <a:t> </a:t>
            </a:r>
            <a:r>
              <a:rPr lang="en-US" sz="2000" dirty="0" err="1"/>
              <a:t>rozmanitost</a:t>
            </a:r>
            <a:r>
              <a:rPr lang="en-US" sz="2000" dirty="0"/>
              <a:t> </a:t>
            </a:r>
            <a:r>
              <a:rPr lang="en-US" sz="2000" dirty="0" err="1"/>
              <a:t>témat</a:t>
            </a:r>
            <a:r>
              <a:rPr lang="en-US" sz="2000" dirty="0"/>
              <a:t>. </a:t>
            </a:r>
            <a:r>
              <a:rPr lang="en-US" sz="2000" dirty="0" err="1"/>
              <a:t>Setkání</a:t>
            </a:r>
            <a:r>
              <a:rPr lang="en-US" sz="2000" dirty="0"/>
              <a:t> a </a:t>
            </a:r>
            <a:r>
              <a:rPr lang="en-US" sz="2000" dirty="0" err="1"/>
              <a:t>pravidelná</a:t>
            </a:r>
            <a:r>
              <a:rPr lang="en-US" sz="2000" dirty="0"/>
              <a:t> </a:t>
            </a:r>
            <a:r>
              <a:rPr lang="en-US" sz="2000" dirty="0" err="1"/>
              <a:t>komunikace</a:t>
            </a:r>
            <a:r>
              <a:rPr lang="en-US" sz="2000" dirty="0"/>
              <a:t> </a:t>
            </a:r>
            <a:r>
              <a:rPr lang="en-US" sz="2000" dirty="0" err="1"/>
              <a:t>jsou</a:t>
            </a:r>
            <a:r>
              <a:rPr lang="en-US" sz="2000" dirty="0"/>
              <a:t> </a:t>
            </a:r>
            <a:r>
              <a:rPr lang="en-US" sz="2000" dirty="0" err="1"/>
              <a:t>důležité</a:t>
            </a:r>
            <a:r>
              <a:rPr lang="en-US" sz="2000" dirty="0"/>
              <a:t>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45D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Logo&#10;&#10;Description automatically generated">
            <a:extLst>
              <a:ext uri="{FF2B5EF4-FFF2-40B4-BE49-F238E27FC236}">
                <a16:creationId xmlns:a16="http://schemas.microsoft.com/office/drawing/2014/main" id="{2582CFEA-6AC5-AD19-156F-DBEE9A9A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0" y="3059063"/>
            <a:ext cx="1972995" cy="7398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E4EE5-3AA3-A5B0-68BF-0AABAB56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5CCC59-FFC8-4E0E-A252-C6E10C507A4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23B0B005-9A90-4184-3543-330A336DB0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27" y="171891"/>
            <a:ext cx="1380226" cy="100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703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2006</TotalTime>
  <Words>1100</Words>
  <Application>Microsoft Macintosh PowerPoint</Application>
  <PresentationFormat>Širokoúhlá obrazovka</PresentationFormat>
  <Paragraphs>88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FreeSans</vt:lpstr>
      <vt:lpstr>Wingdings</vt:lpstr>
      <vt:lpstr>Office Theme</vt:lpstr>
      <vt:lpstr>Digital Education Methodology „Boosting Sustainable Digital Education for European Universities” č. 2020-1-CZ01-KA226-HE-09440</vt:lpstr>
      <vt:lpstr>„Boosting Sustainable Digital Education for European Universities (BoostEdU)”</vt:lpstr>
      <vt:lpstr>Partneři</vt:lpstr>
      <vt:lpstr>Prezentace aplikace PowerPoint</vt:lpstr>
      <vt:lpstr>Téma: Modelování &amp; řízení aerobních bioprocesů  </vt:lpstr>
      <vt:lpstr>Téma: Řízení kvality</vt:lpstr>
      <vt:lpstr>Téma: Společenské vědy - komunikace</vt:lpstr>
      <vt:lpstr>Téma: Zlepšení procesu učení se ze vzdělávacích videí s pomocí  technologie sledování pohybu očí </vt:lpstr>
      <vt:lpstr>Téma: Úvod do statistiky, průzkum trhu</vt:lpstr>
      <vt:lpstr>Téma: Aplikovaná matematika pro byznys </vt:lpstr>
      <vt:lpstr>Téma: Udržitelný leadership </vt:lpstr>
      <vt:lpstr>Téma: Matematika pro (elektro)inženýry</vt:lpstr>
      <vt:lpstr>Téma: Matematika pro (elektro)inženýry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„Boosting Sustainable Digital Education for European University”  no 2020-1-CZ01-KA226-HE-09440</dc:title>
  <dc:creator>MARIA CRISTINA DIJMARESCU (85625)</dc:creator>
  <cp:lastModifiedBy>Josef Rebenda</cp:lastModifiedBy>
  <cp:revision>67</cp:revision>
  <dcterms:created xsi:type="dcterms:W3CDTF">2022-12-14T17:38:27Z</dcterms:created>
  <dcterms:modified xsi:type="dcterms:W3CDTF">2023-10-10T09:04:01Z</dcterms:modified>
</cp:coreProperties>
</file>