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75" r:id="rId4"/>
    <p:sldId id="274" r:id="rId5"/>
    <p:sldId id="273" r:id="rId6"/>
    <p:sldId id="263" r:id="rId7"/>
    <p:sldId id="262" r:id="rId8"/>
    <p:sldId id="258" r:id="rId9"/>
    <p:sldId id="261" r:id="rId10"/>
    <p:sldId id="264" r:id="rId11"/>
    <p:sldId id="260" r:id="rId12"/>
    <p:sldId id="257" r:id="rId13"/>
    <p:sldId id="269" r:id="rId14"/>
    <p:sldId id="277" r:id="rId15"/>
    <p:sldId id="278"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6C7053-D076-FF34-D10C-9398CBD9191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6DEBC8E-1C43-7FBC-B183-E1C22E64BAF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DB408D-1BA1-4B75-AA7F-724C633ABD59}" type="datetimeFigureOut">
              <a:rPr lang="en-US" smtClean="0"/>
              <a:t>11/24/23</a:t>
            </a:fld>
            <a:endParaRPr lang="en-US"/>
          </a:p>
        </p:txBody>
      </p:sp>
      <p:sp>
        <p:nvSpPr>
          <p:cNvPr id="4" name="Footer Placeholder 3">
            <a:extLst>
              <a:ext uri="{FF2B5EF4-FFF2-40B4-BE49-F238E27FC236}">
                <a16:creationId xmlns:a16="http://schemas.microsoft.com/office/drawing/2014/main" id="{E2EE2900-8E31-3977-4E51-007E074FE5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3BC6ED-5124-7F15-5995-ED25EDE7D9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F91864-BE22-44DD-A972-25B1F8884483}" type="slidenum">
              <a:rPr lang="en-US" smtClean="0"/>
              <a:t>‹#›</a:t>
            </a:fld>
            <a:endParaRPr lang="en-US"/>
          </a:p>
        </p:txBody>
      </p:sp>
    </p:spTree>
    <p:extLst>
      <p:ext uri="{BB962C8B-B14F-4D97-AF65-F5344CB8AC3E}">
        <p14:creationId xmlns:p14="http://schemas.microsoft.com/office/powerpoint/2010/main" val="4024130349"/>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1FB474-CAB7-426C-A341-266F7F4E8EA0}" type="datetimeFigureOut">
              <a:rPr lang="en-US" smtClean="0"/>
              <a:t>11/24/23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EFD918-38EE-48BB-8C72-89D40913866A}" type="slidenum">
              <a:rPr lang="en-US" smtClean="0"/>
              <a:t>‹#›</a:t>
            </a:fld>
            <a:endParaRPr lang="en-US"/>
          </a:p>
        </p:txBody>
      </p:sp>
    </p:spTree>
    <p:extLst>
      <p:ext uri="{BB962C8B-B14F-4D97-AF65-F5344CB8AC3E}">
        <p14:creationId xmlns:p14="http://schemas.microsoft.com/office/powerpoint/2010/main" val="30052030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5C41F-CAAE-6387-363E-5A4CE20660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A913CC-DA53-E963-E10C-5B74978128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84B872-A873-748C-30C8-D1CD23C08A3C}"/>
              </a:ext>
            </a:extLst>
          </p:cNvPr>
          <p:cNvSpPr>
            <a:spLocks noGrp="1"/>
          </p:cNvSpPr>
          <p:nvPr>
            <p:ph type="dt" sz="half" idx="10"/>
          </p:nvPr>
        </p:nvSpPr>
        <p:spPr/>
        <p:txBody>
          <a:bodyPr/>
          <a:lstStyle/>
          <a:p>
            <a:fld id="{53413D44-8470-4A1F-9AA5-CF27093D9436}" type="datetime1">
              <a:rPr lang="en-US" smtClean="0"/>
              <a:t>11/24/23</a:t>
            </a:fld>
            <a:endParaRPr lang="en-US"/>
          </a:p>
        </p:txBody>
      </p:sp>
      <p:sp>
        <p:nvSpPr>
          <p:cNvPr id="5" name="Footer Placeholder 4">
            <a:extLst>
              <a:ext uri="{FF2B5EF4-FFF2-40B4-BE49-F238E27FC236}">
                <a16:creationId xmlns:a16="http://schemas.microsoft.com/office/drawing/2014/main" id="{9CCA219E-7EA1-B413-3781-85AF5B8CCA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A51A8C-4CC5-E140-70CB-AD886DE4B98D}"/>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3983999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7523C-984F-4C07-E8FA-8951DEFF89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A4D52B-119B-3B4B-E724-357C95CCF7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C38E5-3A31-FF82-1BC5-FF1D07929B69}"/>
              </a:ext>
            </a:extLst>
          </p:cNvPr>
          <p:cNvSpPr>
            <a:spLocks noGrp="1"/>
          </p:cNvSpPr>
          <p:nvPr>
            <p:ph type="dt" sz="half" idx="10"/>
          </p:nvPr>
        </p:nvSpPr>
        <p:spPr/>
        <p:txBody>
          <a:bodyPr/>
          <a:lstStyle/>
          <a:p>
            <a:fld id="{C5E072C9-09FA-4A5B-A74E-4EA2666D99E3}" type="datetime1">
              <a:rPr lang="en-US" smtClean="0"/>
              <a:t>11/24/23</a:t>
            </a:fld>
            <a:endParaRPr lang="en-US"/>
          </a:p>
        </p:txBody>
      </p:sp>
      <p:sp>
        <p:nvSpPr>
          <p:cNvPr id="5" name="Footer Placeholder 4">
            <a:extLst>
              <a:ext uri="{FF2B5EF4-FFF2-40B4-BE49-F238E27FC236}">
                <a16:creationId xmlns:a16="http://schemas.microsoft.com/office/drawing/2014/main" id="{B6B29254-602B-9E8F-62E8-B0279AB00F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9217D-EECF-E406-F283-ED753D7CCC90}"/>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1901608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923C73-E1A2-FAA2-795E-6F10DA9DEE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75AF9B-41C2-99FD-4960-035A63F325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AFEFD-38B0-F1BA-4DA5-56B178BC8EE1}"/>
              </a:ext>
            </a:extLst>
          </p:cNvPr>
          <p:cNvSpPr>
            <a:spLocks noGrp="1"/>
          </p:cNvSpPr>
          <p:nvPr>
            <p:ph type="dt" sz="half" idx="10"/>
          </p:nvPr>
        </p:nvSpPr>
        <p:spPr/>
        <p:txBody>
          <a:bodyPr/>
          <a:lstStyle/>
          <a:p>
            <a:fld id="{DD5102D0-05D2-44BC-850E-0B3A51D7AF9C}" type="datetime1">
              <a:rPr lang="en-US" smtClean="0"/>
              <a:t>11/24/23</a:t>
            </a:fld>
            <a:endParaRPr lang="en-US"/>
          </a:p>
        </p:txBody>
      </p:sp>
      <p:sp>
        <p:nvSpPr>
          <p:cNvPr id="5" name="Footer Placeholder 4">
            <a:extLst>
              <a:ext uri="{FF2B5EF4-FFF2-40B4-BE49-F238E27FC236}">
                <a16:creationId xmlns:a16="http://schemas.microsoft.com/office/drawing/2014/main" id="{66B9A93E-7C32-B6B4-05EF-35DB7A3D1E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753283-4B44-3007-5BEB-B3DAFEF1908B}"/>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154148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AD2F1-8254-D717-214B-856E80ADB5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7B4EA0-DF2B-9B1C-E596-B48E9E4E61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7A0F15-111D-A3CB-B221-9C94AC5F8B9D}"/>
              </a:ext>
            </a:extLst>
          </p:cNvPr>
          <p:cNvSpPr>
            <a:spLocks noGrp="1"/>
          </p:cNvSpPr>
          <p:nvPr>
            <p:ph type="dt" sz="half" idx="10"/>
          </p:nvPr>
        </p:nvSpPr>
        <p:spPr/>
        <p:txBody>
          <a:bodyPr/>
          <a:lstStyle/>
          <a:p>
            <a:fld id="{D14EA831-C926-484A-92AA-3C999CEE5984}" type="datetime1">
              <a:rPr lang="en-US" smtClean="0"/>
              <a:t>11/24/23</a:t>
            </a:fld>
            <a:endParaRPr lang="en-US"/>
          </a:p>
        </p:txBody>
      </p:sp>
      <p:sp>
        <p:nvSpPr>
          <p:cNvPr id="5" name="Footer Placeholder 4">
            <a:extLst>
              <a:ext uri="{FF2B5EF4-FFF2-40B4-BE49-F238E27FC236}">
                <a16:creationId xmlns:a16="http://schemas.microsoft.com/office/drawing/2014/main" id="{78C1046F-2BAC-47E1-868B-B636F6A51E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FF92E4-E78E-95F4-A315-A35DBDCE1C5F}"/>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427483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58AED-C0D4-1DCE-43CF-5E973A5392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C1EE1D-B8A2-C166-D5F5-337EF4F40C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150C10-4CD5-5389-A3B1-A1C655E75FBD}"/>
              </a:ext>
            </a:extLst>
          </p:cNvPr>
          <p:cNvSpPr>
            <a:spLocks noGrp="1"/>
          </p:cNvSpPr>
          <p:nvPr>
            <p:ph type="dt" sz="half" idx="10"/>
          </p:nvPr>
        </p:nvSpPr>
        <p:spPr/>
        <p:txBody>
          <a:bodyPr/>
          <a:lstStyle/>
          <a:p>
            <a:fld id="{13DF0A6E-53B2-42BC-8E43-5139A08E5DD7}" type="datetime1">
              <a:rPr lang="en-US" smtClean="0"/>
              <a:t>11/24/23</a:t>
            </a:fld>
            <a:endParaRPr lang="en-US"/>
          </a:p>
        </p:txBody>
      </p:sp>
      <p:sp>
        <p:nvSpPr>
          <p:cNvPr id="5" name="Footer Placeholder 4">
            <a:extLst>
              <a:ext uri="{FF2B5EF4-FFF2-40B4-BE49-F238E27FC236}">
                <a16:creationId xmlns:a16="http://schemas.microsoft.com/office/drawing/2014/main" id="{9FD45AD0-A443-F2CE-AED5-928C07A66A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61F366-BF24-58BF-D3EF-6CB0F8FF4B06}"/>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138683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A0631-9930-F6A4-DAFB-D4D9133459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B8391-AC74-EC04-A2D8-81CE21A27D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6668DE-B737-5978-8320-2B54A5FC49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3E1E91-EAC5-4D2C-6BDB-3B664F568FC1}"/>
              </a:ext>
            </a:extLst>
          </p:cNvPr>
          <p:cNvSpPr>
            <a:spLocks noGrp="1"/>
          </p:cNvSpPr>
          <p:nvPr>
            <p:ph type="dt" sz="half" idx="10"/>
          </p:nvPr>
        </p:nvSpPr>
        <p:spPr/>
        <p:txBody>
          <a:bodyPr/>
          <a:lstStyle/>
          <a:p>
            <a:fld id="{CD6F0CBA-7A57-4B4D-BCAB-3679C2E2696E}" type="datetime1">
              <a:rPr lang="en-US" smtClean="0"/>
              <a:t>11/24/23</a:t>
            </a:fld>
            <a:endParaRPr lang="en-US"/>
          </a:p>
        </p:txBody>
      </p:sp>
      <p:sp>
        <p:nvSpPr>
          <p:cNvPr id="6" name="Footer Placeholder 5">
            <a:extLst>
              <a:ext uri="{FF2B5EF4-FFF2-40B4-BE49-F238E27FC236}">
                <a16:creationId xmlns:a16="http://schemas.microsoft.com/office/drawing/2014/main" id="{16EA703E-075E-7322-3316-B91AD21DE0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78886E-E7A7-A2E1-D380-AA83FE3B68E1}"/>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258285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1E4F4-A9B5-ECFF-493B-05F5F7694B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A68A87-9449-6311-FD36-63D50CAE1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4DD5DA-9685-2F3C-F5E3-97D976B82C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A92E47-84A0-164E-4084-524C8E5A28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26EB2C-3353-2415-36E2-946AF49C87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6668DF-DF2C-6558-BBD7-A28767BD3B1D}"/>
              </a:ext>
            </a:extLst>
          </p:cNvPr>
          <p:cNvSpPr>
            <a:spLocks noGrp="1"/>
          </p:cNvSpPr>
          <p:nvPr>
            <p:ph type="dt" sz="half" idx="10"/>
          </p:nvPr>
        </p:nvSpPr>
        <p:spPr/>
        <p:txBody>
          <a:bodyPr/>
          <a:lstStyle/>
          <a:p>
            <a:fld id="{6EC65739-0B7F-4454-813A-1EA9D227965E}" type="datetime1">
              <a:rPr lang="en-US" smtClean="0"/>
              <a:t>11/24/23</a:t>
            </a:fld>
            <a:endParaRPr lang="en-US"/>
          </a:p>
        </p:txBody>
      </p:sp>
      <p:sp>
        <p:nvSpPr>
          <p:cNvPr id="8" name="Footer Placeholder 7">
            <a:extLst>
              <a:ext uri="{FF2B5EF4-FFF2-40B4-BE49-F238E27FC236}">
                <a16:creationId xmlns:a16="http://schemas.microsoft.com/office/drawing/2014/main" id="{BDF5B50A-7BBE-4868-F508-EDDCC221FC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972ABF-944D-F68E-BBBA-58D4F02786A2}"/>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3594603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0E26-314C-2433-A079-4D23E8BFCA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35434D-72FF-95F0-5E34-D4A505E0DFEC}"/>
              </a:ext>
            </a:extLst>
          </p:cNvPr>
          <p:cNvSpPr>
            <a:spLocks noGrp="1"/>
          </p:cNvSpPr>
          <p:nvPr>
            <p:ph type="dt" sz="half" idx="10"/>
          </p:nvPr>
        </p:nvSpPr>
        <p:spPr/>
        <p:txBody>
          <a:bodyPr/>
          <a:lstStyle/>
          <a:p>
            <a:fld id="{4A9E92D3-1D11-4187-8A9D-32AC7624C05A}" type="datetime1">
              <a:rPr lang="en-US" smtClean="0"/>
              <a:t>11/24/23</a:t>
            </a:fld>
            <a:endParaRPr lang="en-US"/>
          </a:p>
        </p:txBody>
      </p:sp>
      <p:sp>
        <p:nvSpPr>
          <p:cNvPr id="4" name="Footer Placeholder 3">
            <a:extLst>
              <a:ext uri="{FF2B5EF4-FFF2-40B4-BE49-F238E27FC236}">
                <a16:creationId xmlns:a16="http://schemas.microsoft.com/office/drawing/2014/main" id="{0BFE41F7-2DC1-BC95-2B3B-E4443784A0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B621F04-7297-F530-9CC5-420EE8B75798}"/>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4192325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C401B0-B046-D63B-8134-D6295D7190BF}"/>
              </a:ext>
            </a:extLst>
          </p:cNvPr>
          <p:cNvSpPr>
            <a:spLocks noGrp="1"/>
          </p:cNvSpPr>
          <p:nvPr>
            <p:ph type="dt" sz="half" idx="10"/>
          </p:nvPr>
        </p:nvSpPr>
        <p:spPr/>
        <p:txBody>
          <a:bodyPr/>
          <a:lstStyle/>
          <a:p>
            <a:fld id="{F17353AD-E35B-4A52-BDDD-09849751D7C7}" type="datetime1">
              <a:rPr lang="en-US" smtClean="0"/>
              <a:t>11/24/23</a:t>
            </a:fld>
            <a:endParaRPr lang="en-US"/>
          </a:p>
        </p:txBody>
      </p:sp>
      <p:sp>
        <p:nvSpPr>
          <p:cNvPr id="3" name="Footer Placeholder 2">
            <a:extLst>
              <a:ext uri="{FF2B5EF4-FFF2-40B4-BE49-F238E27FC236}">
                <a16:creationId xmlns:a16="http://schemas.microsoft.com/office/drawing/2014/main" id="{AA21EA7C-D1B8-24E4-108E-D8078231AA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F74807-B9BA-60E3-B3A2-9755852870F7}"/>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1746411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36788-1A59-E64B-17A2-0A9F1EF8E5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060821-D74A-2CEA-4689-F6A8070FD9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16F9E8-D680-894F-BAE4-6D3FA97819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07257E-D2E5-24E9-063F-9A68F837D171}"/>
              </a:ext>
            </a:extLst>
          </p:cNvPr>
          <p:cNvSpPr>
            <a:spLocks noGrp="1"/>
          </p:cNvSpPr>
          <p:nvPr>
            <p:ph type="dt" sz="half" idx="10"/>
          </p:nvPr>
        </p:nvSpPr>
        <p:spPr/>
        <p:txBody>
          <a:bodyPr/>
          <a:lstStyle/>
          <a:p>
            <a:fld id="{0697E660-FCC8-4764-BFD0-26417DAD2DBB}" type="datetime1">
              <a:rPr lang="en-US" smtClean="0"/>
              <a:t>11/24/23</a:t>
            </a:fld>
            <a:endParaRPr lang="en-US"/>
          </a:p>
        </p:txBody>
      </p:sp>
      <p:sp>
        <p:nvSpPr>
          <p:cNvPr id="6" name="Footer Placeholder 5">
            <a:extLst>
              <a:ext uri="{FF2B5EF4-FFF2-40B4-BE49-F238E27FC236}">
                <a16:creationId xmlns:a16="http://schemas.microsoft.com/office/drawing/2014/main" id="{0E4BF59C-846B-DAF2-2D91-9B702A4B3F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FE9E49-0493-343D-E5E7-758A693CFF2F}"/>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400525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81B37-4FC5-7254-1E48-061FB60EDA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D6B912-3D84-2BC0-6BCA-0DF8797E2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02B4E3-420B-8625-7083-74D4490F72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E1196-3C6B-24F2-63BE-471CFB551C3C}"/>
              </a:ext>
            </a:extLst>
          </p:cNvPr>
          <p:cNvSpPr>
            <a:spLocks noGrp="1"/>
          </p:cNvSpPr>
          <p:nvPr>
            <p:ph type="dt" sz="half" idx="10"/>
          </p:nvPr>
        </p:nvSpPr>
        <p:spPr/>
        <p:txBody>
          <a:bodyPr/>
          <a:lstStyle/>
          <a:p>
            <a:fld id="{AE6AFCCC-3333-40FF-BCC2-2E4B30CF2926}" type="datetime1">
              <a:rPr lang="en-US" smtClean="0"/>
              <a:t>11/24/23</a:t>
            </a:fld>
            <a:endParaRPr lang="en-US"/>
          </a:p>
        </p:txBody>
      </p:sp>
      <p:sp>
        <p:nvSpPr>
          <p:cNvPr id="6" name="Footer Placeholder 5">
            <a:extLst>
              <a:ext uri="{FF2B5EF4-FFF2-40B4-BE49-F238E27FC236}">
                <a16:creationId xmlns:a16="http://schemas.microsoft.com/office/drawing/2014/main" id="{F610DD5A-5738-2E9C-A0B9-F35DFF7DAE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AD0D0D-B70B-3A0B-463E-50B8117BE7E4}"/>
              </a:ext>
            </a:extLst>
          </p:cNvPr>
          <p:cNvSpPr>
            <a:spLocks noGrp="1"/>
          </p:cNvSpPr>
          <p:nvPr>
            <p:ph type="sldNum" sz="quarter" idx="12"/>
          </p:nvPr>
        </p:nvSpPr>
        <p:spPr/>
        <p:txBody>
          <a:bodyPr/>
          <a:lstStyle/>
          <a:p>
            <a:fld id="{385CCC59-FFC8-4E0E-A252-C6E10C507A4F}" type="slidenum">
              <a:rPr lang="en-US" smtClean="0"/>
              <a:t>‹#›</a:t>
            </a:fld>
            <a:endParaRPr lang="en-US"/>
          </a:p>
        </p:txBody>
      </p:sp>
    </p:spTree>
    <p:extLst>
      <p:ext uri="{BB962C8B-B14F-4D97-AF65-F5344CB8AC3E}">
        <p14:creationId xmlns:p14="http://schemas.microsoft.com/office/powerpoint/2010/main" val="832753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C43760-D9B2-AE95-CC9B-FD049D410F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BE03A2-C438-9DB8-560D-8FFDF08726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99FFEC-36E7-8AAE-E55B-3BD5530CC4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E6CF9-AC51-42A0-A7D4-5DF97E1F876A}" type="datetime1">
              <a:rPr lang="en-US" smtClean="0"/>
              <a:t>11/24/23</a:t>
            </a:fld>
            <a:endParaRPr lang="en-US"/>
          </a:p>
        </p:txBody>
      </p:sp>
      <p:sp>
        <p:nvSpPr>
          <p:cNvPr id="5" name="Footer Placeholder 4">
            <a:extLst>
              <a:ext uri="{FF2B5EF4-FFF2-40B4-BE49-F238E27FC236}">
                <a16:creationId xmlns:a16="http://schemas.microsoft.com/office/drawing/2014/main" id="{E8F576AF-A9FF-4436-055A-008855AE8B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FF8898E-DE91-044D-70CE-FF6F3E9BA6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5CCC59-FFC8-4E0E-A252-C6E10C507A4F}" type="slidenum">
              <a:rPr lang="en-US" smtClean="0"/>
              <a:t>‹#›</a:t>
            </a:fld>
            <a:endParaRPr lang="en-US"/>
          </a:p>
        </p:txBody>
      </p:sp>
    </p:spTree>
    <p:extLst>
      <p:ext uri="{BB962C8B-B14F-4D97-AF65-F5344CB8AC3E}">
        <p14:creationId xmlns:p14="http://schemas.microsoft.com/office/powerpoint/2010/main" val="210743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HQbhbw1DHko&amp;list=PLHkfkfRjdKSQBUFUdDzK0xtXwKjDzE0if&amp;pp=iAQB"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boostedu.ceitec.cz/text/detail/13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B1C4D-5DB9-02F8-1E40-CEE5ADD5E317}"/>
              </a:ext>
            </a:extLst>
          </p:cNvPr>
          <p:cNvSpPr>
            <a:spLocks noGrp="1"/>
          </p:cNvSpPr>
          <p:nvPr>
            <p:ph type="ctrTitle"/>
          </p:nvPr>
        </p:nvSpPr>
        <p:spPr>
          <a:xfrm>
            <a:off x="949912" y="2130641"/>
            <a:ext cx="9960744" cy="2831976"/>
          </a:xfrm>
        </p:spPr>
        <p:txBody>
          <a:bodyPr>
            <a:noAutofit/>
          </a:bodyPr>
          <a:lstStyle/>
          <a:p>
            <a:pPr>
              <a:lnSpc>
                <a:spcPct val="150000"/>
              </a:lnSpc>
            </a:pPr>
            <a:r>
              <a:rPr lang="en-US" sz="4800" i="1" dirty="0">
                <a:solidFill>
                  <a:srgbClr val="0070C0"/>
                </a:solidFill>
              </a:rPr>
              <a:t>Digital Education Methodology</a:t>
            </a:r>
            <a:br>
              <a:rPr lang="en-US" sz="2800" i="1" dirty="0">
                <a:solidFill>
                  <a:srgbClr val="0070C0"/>
                </a:solidFill>
              </a:rPr>
            </a:br>
            <a:r>
              <a:rPr lang="en-US" sz="2800" i="1" dirty="0">
                <a:solidFill>
                  <a:srgbClr val="0070C0"/>
                </a:solidFill>
              </a:rPr>
              <a:t>„Boosting Sustainable Digital Education for </a:t>
            </a:r>
            <a:r>
              <a:rPr lang="en-US" sz="2800" i="1">
                <a:solidFill>
                  <a:srgbClr val="0070C0"/>
                </a:solidFill>
              </a:rPr>
              <a:t>European Universities”</a:t>
            </a:r>
            <a:br>
              <a:rPr lang="ro-RO" sz="2800" dirty="0"/>
            </a:br>
            <a:r>
              <a:rPr lang="en-US" sz="2800" dirty="0">
                <a:solidFill>
                  <a:srgbClr val="002060"/>
                </a:solidFill>
              </a:rPr>
              <a:t>no 2020-1-CZ01-KA226-HE-09440</a:t>
            </a:r>
          </a:p>
        </p:txBody>
      </p:sp>
      <p:sp>
        <p:nvSpPr>
          <p:cNvPr id="5" name="Slide Number Placeholder 4">
            <a:extLst>
              <a:ext uri="{FF2B5EF4-FFF2-40B4-BE49-F238E27FC236}">
                <a16:creationId xmlns:a16="http://schemas.microsoft.com/office/drawing/2014/main" id="{200BA8D4-4AA6-A781-A4BF-66DAA583EA94}"/>
              </a:ext>
            </a:extLst>
          </p:cNvPr>
          <p:cNvSpPr>
            <a:spLocks noGrp="1"/>
          </p:cNvSpPr>
          <p:nvPr>
            <p:ph type="sldNum" sz="quarter" idx="12"/>
          </p:nvPr>
        </p:nvSpPr>
        <p:spPr/>
        <p:txBody>
          <a:bodyPr/>
          <a:lstStyle/>
          <a:p>
            <a:fld id="{385CCC59-FFC8-4E0E-A252-C6E10C507A4F}" type="slidenum">
              <a:rPr lang="en-US" smtClean="0"/>
              <a:t>1</a:t>
            </a:fld>
            <a:endParaRPr lang="en-US" dirty="0"/>
          </a:p>
        </p:txBody>
      </p:sp>
      <p:pic>
        <p:nvPicPr>
          <p:cNvPr id="7" name="Picture 6" descr="A picture containing diagram&#10;&#10;Description automatically generated">
            <a:extLst>
              <a:ext uri="{FF2B5EF4-FFF2-40B4-BE49-F238E27FC236}">
                <a16:creationId xmlns:a16="http://schemas.microsoft.com/office/drawing/2014/main" id="{E897296A-CB90-18A4-C564-97F76635D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5569178"/>
            <a:ext cx="1004260" cy="1004260"/>
          </a:xfrm>
          <a:prstGeom prst="rect">
            <a:avLst/>
          </a:prstGeom>
        </p:spPr>
      </p:pic>
      <p:pic>
        <p:nvPicPr>
          <p:cNvPr id="9" name="Picture 8" descr="Logo, company name&#10;&#10;Description automatically generated">
            <a:extLst>
              <a:ext uri="{FF2B5EF4-FFF2-40B4-BE49-F238E27FC236}">
                <a16:creationId xmlns:a16="http://schemas.microsoft.com/office/drawing/2014/main" id="{98B21DD5-EBC8-C698-C02C-A5465612E6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1019" y="5582570"/>
            <a:ext cx="1380226" cy="1007565"/>
          </a:xfrm>
          <a:prstGeom prst="rect">
            <a:avLst/>
          </a:prstGeom>
        </p:spPr>
      </p:pic>
      <p:pic>
        <p:nvPicPr>
          <p:cNvPr id="11" name="Picture 10" descr="Logo, company name&#10;&#10;Description automatically generated">
            <a:extLst>
              <a:ext uri="{FF2B5EF4-FFF2-40B4-BE49-F238E27FC236}">
                <a16:creationId xmlns:a16="http://schemas.microsoft.com/office/drawing/2014/main" id="{B662C9CB-9230-388F-0209-6D4DC98906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4004" y="5506286"/>
            <a:ext cx="1660358" cy="1215189"/>
          </a:xfrm>
          <a:prstGeom prst="rect">
            <a:avLst/>
          </a:prstGeom>
        </p:spPr>
      </p:pic>
      <p:pic>
        <p:nvPicPr>
          <p:cNvPr id="13" name="Picture 12" descr="Text&#10;&#10;Description automatically generated with low confidence">
            <a:extLst>
              <a:ext uri="{FF2B5EF4-FFF2-40B4-BE49-F238E27FC236}">
                <a16:creationId xmlns:a16="http://schemas.microsoft.com/office/drawing/2014/main" id="{332D6730-F33C-FCB5-0E6B-5694F4F138E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45457" y="5752334"/>
            <a:ext cx="1913378" cy="837801"/>
          </a:xfrm>
          <a:prstGeom prst="rect">
            <a:avLst/>
          </a:prstGeom>
        </p:spPr>
      </p:pic>
      <p:pic>
        <p:nvPicPr>
          <p:cNvPr id="15" name="Picture 14" descr="Logo&#10;&#10;Description automatically generated">
            <a:extLst>
              <a:ext uri="{FF2B5EF4-FFF2-40B4-BE49-F238E27FC236}">
                <a16:creationId xmlns:a16="http://schemas.microsoft.com/office/drawing/2014/main" id="{920742CD-BE66-5BC1-80C4-FF6E9D9FEA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1272" y="147752"/>
            <a:ext cx="2741511" cy="1028067"/>
          </a:xfrm>
          <a:prstGeom prst="rect">
            <a:avLst/>
          </a:prstGeom>
        </p:spPr>
      </p:pic>
      <p:pic>
        <p:nvPicPr>
          <p:cNvPr id="17" name="Picture 16" descr="Text&#10;&#10;Description automatically generated with medium confidence">
            <a:extLst>
              <a:ext uri="{FF2B5EF4-FFF2-40B4-BE49-F238E27FC236}">
                <a16:creationId xmlns:a16="http://schemas.microsoft.com/office/drawing/2014/main" id="{F14DE175-0720-F0CC-72B3-0B6BC9366B7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40767" y="114115"/>
            <a:ext cx="3069961" cy="876908"/>
          </a:xfrm>
          <a:prstGeom prst="rect">
            <a:avLst/>
          </a:prstGeom>
        </p:spPr>
      </p:pic>
      <p:sp>
        <p:nvSpPr>
          <p:cNvPr id="3" name="Alt Başlık 2">
            <a:extLst>
              <a:ext uri="{FF2B5EF4-FFF2-40B4-BE49-F238E27FC236}">
                <a16:creationId xmlns:a16="http://schemas.microsoft.com/office/drawing/2014/main" id="{42362C60-B884-92E0-ECB3-238E4A406EF6}"/>
              </a:ext>
            </a:extLst>
          </p:cNvPr>
          <p:cNvSpPr>
            <a:spLocks noGrp="1"/>
          </p:cNvSpPr>
          <p:nvPr>
            <p:ph type="subTitle" idx="1"/>
          </p:nvPr>
        </p:nvSpPr>
        <p:spPr>
          <a:xfrm>
            <a:off x="1712070" y="315738"/>
            <a:ext cx="8767860" cy="1092983"/>
          </a:xfrm>
        </p:spPr>
        <p:txBody>
          <a:bodyPr>
            <a:normAutofit/>
          </a:bodyPr>
          <a:lstStyle/>
          <a:p>
            <a:pPr>
              <a:spcBef>
                <a:spcPts val="0"/>
              </a:spcBef>
            </a:pPr>
            <a:r>
              <a:rPr lang="en-US" b="1" i="1" dirty="0">
                <a:solidFill>
                  <a:srgbClr val="002060"/>
                </a:solidFill>
              </a:rPr>
              <a:t>Bucharest, Romania</a:t>
            </a:r>
          </a:p>
          <a:p>
            <a:pPr>
              <a:spcBef>
                <a:spcPts val="0"/>
              </a:spcBef>
            </a:pPr>
            <a:r>
              <a:rPr lang="en-US" b="1" dirty="0">
                <a:solidFill>
                  <a:srgbClr val="002060"/>
                </a:solidFill>
              </a:rPr>
              <a:t>November</a:t>
            </a:r>
            <a:r>
              <a:rPr lang="tr-TR" b="1" dirty="0">
                <a:solidFill>
                  <a:srgbClr val="002060"/>
                </a:solidFill>
              </a:rPr>
              <a:t> </a:t>
            </a:r>
            <a:r>
              <a:rPr lang="en-US" b="1" dirty="0">
                <a:solidFill>
                  <a:srgbClr val="002060"/>
                </a:solidFill>
              </a:rPr>
              <a:t>24, </a:t>
            </a:r>
            <a:r>
              <a:rPr lang="tr-TR" b="1" dirty="0">
                <a:solidFill>
                  <a:srgbClr val="002060"/>
                </a:solidFill>
              </a:rPr>
              <a:t>202</a:t>
            </a:r>
            <a:r>
              <a:rPr lang="ro-RO" b="1" dirty="0">
                <a:solidFill>
                  <a:srgbClr val="002060"/>
                </a:solidFill>
              </a:rPr>
              <a:t>3</a:t>
            </a:r>
            <a:endParaRPr lang="tr-TR" b="1" dirty="0">
              <a:solidFill>
                <a:srgbClr val="002060"/>
              </a:solidFill>
            </a:endParaRPr>
          </a:p>
        </p:txBody>
      </p:sp>
      <p:sp>
        <p:nvSpPr>
          <p:cNvPr id="4" name="TextovéPole 3">
            <a:extLst>
              <a:ext uri="{FF2B5EF4-FFF2-40B4-BE49-F238E27FC236}">
                <a16:creationId xmlns:a16="http://schemas.microsoft.com/office/drawing/2014/main" id="{C0213296-5842-6B0B-9F0D-09A2685E6C95}"/>
              </a:ext>
            </a:extLst>
          </p:cNvPr>
          <p:cNvSpPr txBox="1"/>
          <p:nvPr/>
        </p:nvSpPr>
        <p:spPr>
          <a:xfrm>
            <a:off x="2775857" y="1534692"/>
            <a:ext cx="6640286" cy="954107"/>
          </a:xfrm>
          <a:prstGeom prst="rect">
            <a:avLst/>
          </a:prstGeom>
          <a:noFill/>
        </p:spPr>
        <p:txBody>
          <a:bodyPr wrap="square" rtlCol="0">
            <a:spAutoFit/>
          </a:bodyPr>
          <a:lstStyle/>
          <a:p>
            <a:pPr algn="ctr"/>
            <a:r>
              <a:rPr lang="en-US" sz="2800" dirty="0">
                <a:solidFill>
                  <a:srgbClr val="0070C0"/>
                </a:solidFill>
                <a:effectLst/>
                <a:latin typeface="FreeSans"/>
              </a:rPr>
              <a:t>Digital4PPP (People Planet Performance)</a:t>
            </a:r>
            <a:endParaRPr lang="cs-CZ" sz="2800" dirty="0">
              <a:effectLst/>
              <a:latin typeface="FreeSans"/>
            </a:endParaRPr>
          </a:p>
          <a:p>
            <a:pPr algn="ctr"/>
            <a:r>
              <a:rPr lang="en-US" sz="2800" dirty="0">
                <a:solidFill>
                  <a:srgbClr val="0070C0"/>
                </a:solidFill>
                <a:latin typeface="FreeSans"/>
              </a:rPr>
              <a:t>Workshop</a:t>
            </a:r>
            <a:endParaRPr lang="cs-CZ" sz="2800" dirty="0">
              <a:effectLst/>
              <a:latin typeface="FreeSans"/>
            </a:endParaRPr>
          </a:p>
        </p:txBody>
      </p:sp>
    </p:spTree>
    <p:extLst>
      <p:ext uri="{BB962C8B-B14F-4D97-AF65-F5344CB8AC3E}">
        <p14:creationId xmlns:p14="http://schemas.microsoft.com/office/powerpoint/2010/main" val="3976116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 Applied Mathematics for Business students </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Advance in distance learning environment for STEM courses, its flexibility and sustainability.</a:t>
            </a:r>
          </a:p>
          <a:p>
            <a:pPr marL="0" indent="0" algn="just">
              <a:lnSpc>
                <a:spcPct val="100000"/>
              </a:lnSpc>
              <a:spcAft>
                <a:spcPts val="1200"/>
              </a:spcAft>
              <a:buNone/>
            </a:pPr>
            <a:r>
              <a:rPr lang="en-US" sz="2000" i="1" u="sng" dirty="0">
                <a:solidFill>
                  <a:srgbClr val="0070C0"/>
                </a:solidFill>
              </a:rPr>
              <a:t>Idea</a:t>
            </a:r>
            <a:r>
              <a:rPr lang="en-US" sz="2000" dirty="0"/>
              <a:t>: Students as co-creators. “Teacherless” math, is it feasible?</a:t>
            </a:r>
          </a:p>
          <a:p>
            <a:pPr marL="0" indent="0" algn="just">
              <a:lnSpc>
                <a:spcPct val="100000"/>
              </a:lnSpc>
              <a:spcAft>
                <a:spcPts val="1200"/>
              </a:spcAft>
              <a:buNone/>
            </a:pPr>
            <a:r>
              <a:rPr lang="en-US" sz="2000" i="1" u="sng" dirty="0">
                <a:solidFill>
                  <a:srgbClr val="0070C0"/>
                </a:solidFill>
              </a:rPr>
              <a:t>Description</a:t>
            </a:r>
            <a:r>
              <a:rPr lang="en-US" sz="2000" dirty="0"/>
              <a:t>: Learn by explaining (to the peers) as they work on their assignments in pairs, and by exploring on their own material, webs, apps and other information to help them or guide them in solving real life cases.</a:t>
            </a:r>
          </a:p>
          <a:p>
            <a:pPr marL="0" indent="0" algn="just">
              <a:lnSpc>
                <a:spcPct val="100000"/>
              </a:lnSpc>
              <a:spcAft>
                <a:spcPts val="1200"/>
              </a:spcAft>
              <a:buNone/>
            </a:pPr>
            <a:r>
              <a:rPr lang="en-US" sz="2000" i="1" u="sng" dirty="0">
                <a:solidFill>
                  <a:srgbClr val="0070C0"/>
                </a:solidFill>
              </a:rPr>
              <a:t>Outcomes</a:t>
            </a:r>
            <a:r>
              <a:rPr lang="en-US" sz="2000" dirty="0"/>
              <a:t>: Students needed to find new approaches. They were surprised by an open-ended task. Teacher guidance helped them feel more comfortable.</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10</a:t>
            </a:fld>
            <a:endParaRPr lang="en-US">
              <a:solidFill>
                <a:srgbClr val="FFFFFF"/>
              </a:solidFill>
            </a:endParaRPr>
          </a:p>
        </p:txBody>
      </p:sp>
      <p:pic>
        <p:nvPicPr>
          <p:cNvPr id="4" name="Picture 3" descr="Logo, company name&#10;&#10;Description automatically generated">
            <a:extLst>
              <a:ext uri="{FF2B5EF4-FFF2-40B4-BE49-F238E27FC236}">
                <a16:creationId xmlns:a16="http://schemas.microsoft.com/office/drawing/2014/main" id="{23B0B005-9A90-4184-3543-330A336DB0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0327" y="171891"/>
            <a:ext cx="1380226" cy="1007565"/>
          </a:xfrm>
          <a:prstGeom prst="rect">
            <a:avLst/>
          </a:prstGeom>
        </p:spPr>
      </p:pic>
    </p:spTree>
    <p:extLst>
      <p:ext uri="{BB962C8B-B14F-4D97-AF65-F5344CB8AC3E}">
        <p14:creationId xmlns:p14="http://schemas.microsoft.com/office/powerpoint/2010/main" val="741048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 Sustainable Leadership </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Design a hybrid course combining face-to-face classroom with online activities.</a:t>
            </a:r>
          </a:p>
          <a:p>
            <a:pPr marL="0" indent="0" algn="just">
              <a:lnSpc>
                <a:spcPct val="100000"/>
              </a:lnSpc>
              <a:spcAft>
                <a:spcPts val="1200"/>
              </a:spcAft>
              <a:buNone/>
            </a:pPr>
            <a:r>
              <a:rPr lang="en-US" sz="2000" i="1" u="sng" dirty="0">
                <a:solidFill>
                  <a:srgbClr val="0070C0"/>
                </a:solidFill>
              </a:rPr>
              <a:t>Idea</a:t>
            </a:r>
            <a:r>
              <a:rPr lang="en-US" sz="2000" dirty="0"/>
              <a:t>: Combining face-to-face and virtual lectures with students ́ seminars, online activities and manager simulation game.</a:t>
            </a:r>
          </a:p>
          <a:p>
            <a:pPr marL="0" indent="0" algn="just">
              <a:lnSpc>
                <a:spcPct val="100000"/>
              </a:lnSpc>
              <a:spcAft>
                <a:spcPts val="1200"/>
              </a:spcAft>
              <a:buNone/>
            </a:pPr>
            <a:r>
              <a:rPr lang="en-US" sz="2000" i="1" u="sng" dirty="0">
                <a:solidFill>
                  <a:srgbClr val="0070C0"/>
                </a:solidFill>
              </a:rPr>
              <a:t>Description</a:t>
            </a:r>
            <a:r>
              <a:rPr lang="en-US" sz="2000" dirty="0"/>
              <a:t>: Teamwork. Peer-to-peer learning. Project based learning. Simulation game. Cooperation with leaders from regional companies.</a:t>
            </a:r>
          </a:p>
          <a:p>
            <a:pPr marL="0" indent="0" algn="just">
              <a:lnSpc>
                <a:spcPct val="100000"/>
              </a:lnSpc>
              <a:spcAft>
                <a:spcPts val="1200"/>
              </a:spcAft>
              <a:buNone/>
            </a:pPr>
            <a:r>
              <a:rPr lang="en-US" sz="2000" i="1" u="sng" dirty="0">
                <a:solidFill>
                  <a:srgbClr val="0070C0"/>
                </a:solidFill>
              </a:rPr>
              <a:t>Outcomes</a:t>
            </a:r>
            <a:r>
              <a:rPr lang="en-US" sz="2000" dirty="0"/>
              <a:t>: Students appreciate discussions with and feedback from the teacher and from experts from local companies. Teamwork and dealing with issues relevant to real practical situations helps them develop leadership skills.</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11</a:t>
            </a:fld>
            <a:endParaRPr lang="en-US">
              <a:solidFill>
                <a:srgbClr val="FFFFFF"/>
              </a:solidFill>
            </a:endParaRPr>
          </a:p>
        </p:txBody>
      </p:sp>
      <p:pic>
        <p:nvPicPr>
          <p:cNvPr id="3" name="Picture 3" descr="Text&#10;&#10;Description automatically generated with low confidence">
            <a:extLst>
              <a:ext uri="{FF2B5EF4-FFF2-40B4-BE49-F238E27FC236}">
                <a16:creationId xmlns:a16="http://schemas.microsoft.com/office/drawing/2014/main" id="{E1E34F01-9B7C-98AC-BA42-A7CB06D107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3751" y="136525"/>
            <a:ext cx="1913378" cy="837801"/>
          </a:xfrm>
          <a:prstGeom prst="rect">
            <a:avLst/>
          </a:prstGeom>
        </p:spPr>
      </p:pic>
    </p:spTree>
    <p:extLst>
      <p:ext uri="{BB962C8B-B14F-4D97-AF65-F5344CB8AC3E}">
        <p14:creationId xmlns:p14="http://schemas.microsoft.com/office/powerpoint/2010/main" val="3765813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 Mathematics for engineering students</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Design educational activities that can be carried out under various circumstances (classroom, online, hybrid).</a:t>
            </a:r>
          </a:p>
          <a:p>
            <a:pPr marL="0" indent="0" algn="just">
              <a:lnSpc>
                <a:spcPct val="100000"/>
              </a:lnSpc>
              <a:spcAft>
                <a:spcPts val="1200"/>
              </a:spcAft>
              <a:buNone/>
            </a:pPr>
            <a:r>
              <a:rPr lang="en-US" sz="2000" i="1" u="sng" dirty="0">
                <a:solidFill>
                  <a:srgbClr val="0070C0"/>
                </a:solidFill>
              </a:rPr>
              <a:t>Idea</a:t>
            </a:r>
            <a:r>
              <a:rPr lang="en-US" sz="2000" dirty="0"/>
              <a:t>: Learning by doing. Learning more than just mathematics.</a:t>
            </a:r>
          </a:p>
          <a:p>
            <a:pPr marL="0" indent="0" algn="just">
              <a:lnSpc>
                <a:spcPct val="100000"/>
              </a:lnSpc>
              <a:spcAft>
                <a:spcPts val="1200"/>
              </a:spcAft>
              <a:buNone/>
            </a:pPr>
            <a:r>
              <a:rPr lang="en-US" sz="2000" i="1" u="sng" dirty="0">
                <a:solidFill>
                  <a:srgbClr val="0070C0"/>
                </a:solidFill>
              </a:rPr>
              <a:t>Description</a:t>
            </a:r>
            <a:r>
              <a:rPr lang="en-US" sz="2000" dirty="0"/>
              <a:t>: Quizzes and “workshop” activities in LMS. Other resources allowed and recommended. Recording video and providing peer feedback. Classroom activity.</a:t>
            </a:r>
          </a:p>
          <a:p>
            <a:pPr marL="0" indent="0" algn="just">
              <a:lnSpc>
                <a:spcPct val="100000"/>
              </a:lnSpc>
              <a:spcAft>
                <a:spcPts val="1200"/>
              </a:spcAft>
              <a:buNone/>
            </a:pPr>
            <a:r>
              <a:rPr lang="en-US" sz="2000" i="1" u="sng" dirty="0">
                <a:solidFill>
                  <a:srgbClr val="0070C0"/>
                </a:solidFill>
              </a:rPr>
              <a:t>Outcomes</a:t>
            </a:r>
            <a:r>
              <a:rPr lang="en-US" sz="2000" dirty="0"/>
              <a:t>: The design is convenient for various circumstances (lockdown) and gives students more freedom (sickness). Medium should be uniform. Shorter time constrained quizzes worked better. 56% students completed. 87% of students who completed the course in 2021 continued to study in 2022.</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12</a:t>
            </a:fld>
            <a:endParaRPr lang="en-US">
              <a:solidFill>
                <a:srgbClr val="FFFFFF"/>
              </a:solidFill>
            </a:endParaRPr>
          </a:p>
        </p:txBody>
      </p:sp>
      <p:pic>
        <p:nvPicPr>
          <p:cNvPr id="4" name="Picture 3" descr="Text&#10;&#10;Description automatically generated with low confidence">
            <a:extLst>
              <a:ext uri="{FF2B5EF4-FFF2-40B4-BE49-F238E27FC236}">
                <a16:creationId xmlns:a16="http://schemas.microsoft.com/office/drawing/2014/main" id="{EF6B7634-41F6-567C-75B6-D284BE43DC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3751" y="136525"/>
            <a:ext cx="1913378" cy="837801"/>
          </a:xfrm>
          <a:prstGeom prst="rect">
            <a:avLst/>
          </a:prstGeom>
        </p:spPr>
      </p:pic>
    </p:spTree>
    <p:extLst>
      <p:ext uri="{BB962C8B-B14F-4D97-AF65-F5344CB8AC3E}">
        <p14:creationId xmlns:p14="http://schemas.microsoft.com/office/powerpoint/2010/main" val="2404776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13</a:t>
            </a:fld>
            <a:endParaRPr lang="en-US">
              <a:solidFill>
                <a:srgbClr val="FFFFFF"/>
              </a:solidFill>
            </a:endParaRPr>
          </a:p>
        </p:txBody>
      </p:sp>
      <p:pic>
        <p:nvPicPr>
          <p:cNvPr id="4" name="Picture 3" descr="Text&#10;&#10;Description automatically generated with low confidence">
            <a:extLst>
              <a:ext uri="{FF2B5EF4-FFF2-40B4-BE49-F238E27FC236}">
                <a16:creationId xmlns:a16="http://schemas.microsoft.com/office/drawing/2014/main" id="{EF6B7634-41F6-567C-75B6-D284BE43DC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3751" y="136525"/>
            <a:ext cx="1913378" cy="837801"/>
          </a:xfrm>
          <a:prstGeom prst="rect">
            <a:avLst/>
          </a:prstGeom>
        </p:spPr>
      </p:pic>
      <p:sp>
        <p:nvSpPr>
          <p:cNvPr id="9" name="Zástupný obsah 2">
            <a:extLst>
              <a:ext uri="{FF2B5EF4-FFF2-40B4-BE49-F238E27FC236}">
                <a16:creationId xmlns:a16="http://schemas.microsoft.com/office/drawing/2014/main" id="{BB020B61-8652-31B1-A971-738DAB15802C}"/>
              </a:ext>
            </a:extLst>
          </p:cNvPr>
          <p:cNvSpPr txBox="1">
            <a:spLocks noGrp="1"/>
          </p:cNvSpPr>
          <p:nvPr>
            <p:ph idx="1"/>
          </p:nvPr>
        </p:nvSpPr>
        <p:spPr>
          <a:xfrm>
            <a:off x="612906" y="2140856"/>
            <a:ext cx="7551379" cy="4089580"/>
          </a:xfrm>
        </p:spPr>
        <p:txBody>
          <a:bodyPr>
            <a:normAutofit/>
          </a:bodyPr>
          <a:lstStyle/>
          <a:p>
            <a:pPr lvl="0">
              <a:lnSpc>
                <a:spcPct val="80000"/>
              </a:lnSpc>
            </a:pPr>
            <a:r>
              <a:rPr lang="cs-CZ" dirty="0" err="1">
                <a:solidFill>
                  <a:srgbClr val="0070C0"/>
                </a:solidFill>
              </a:rPr>
              <a:t>Common</a:t>
            </a:r>
            <a:r>
              <a:rPr lang="cs-CZ" dirty="0">
                <a:solidFill>
                  <a:srgbClr val="0070C0"/>
                </a:solidFill>
              </a:rPr>
              <a:t> </a:t>
            </a:r>
            <a:r>
              <a:rPr lang="cs-CZ" dirty="0" err="1">
                <a:solidFill>
                  <a:srgbClr val="0070C0"/>
                </a:solidFill>
              </a:rPr>
              <a:t>findings</a:t>
            </a:r>
            <a:r>
              <a:rPr lang="cs-CZ" dirty="0">
                <a:solidFill>
                  <a:srgbClr val="0070C0"/>
                </a:solidFill>
              </a:rPr>
              <a:t>: Feedback</a:t>
            </a:r>
          </a:p>
          <a:p>
            <a:pPr lvl="1">
              <a:lnSpc>
                <a:spcPct val="80000"/>
              </a:lnSpc>
            </a:pPr>
            <a:r>
              <a:rPr lang="cs-CZ" dirty="0" err="1"/>
              <a:t>Cases</a:t>
            </a:r>
            <a:r>
              <a:rPr lang="cs-CZ" dirty="0"/>
              <a:t> </a:t>
            </a:r>
            <a:r>
              <a:rPr lang="cs-CZ" dirty="0" err="1"/>
              <a:t>with</a:t>
            </a:r>
            <a:r>
              <a:rPr lang="cs-CZ" dirty="0"/>
              <a:t> </a:t>
            </a:r>
            <a:r>
              <a:rPr lang="cs-CZ" dirty="0" err="1"/>
              <a:t>teamwork</a:t>
            </a:r>
            <a:r>
              <a:rPr lang="cs-CZ" dirty="0"/>
              <a:t> / </a:t>
            </a:r>
            <a:r>
              <a:rPr lang="cs-CZ" dirty="0" err="1"/>
              <a:t>group</a:t>
            </a:r>
            <a:r>
              <a:rPr lang="cs-CZ" dirty="0"/>
              <a:t> </a:t>
            </a:r>
            <a:r>
              <a:rPr lang="cs-CZ" dirty="0" err="1"/>
              <a:t>projects</a:t>
            </a:r>
            <a:endParaRPr lang="cs-CZ" dirty="0"/>
          </a:p>
          <a:p>
            <a:pPr lvl="1">
              <a:lnSpc>
                <a:spcPct val="80000"/>
              </a:lnSpc>
            </a:pPr>
            <a:r>
              <a:rPr lang="cs-CZ" dirty="0"/>
              <a:t>=&gt; Feedback </a:t>
            </a:r>
            <a:r>
              <a:rPr lang="cs-CZ" dirty="0" err="1"/>
              <a:t>from</a:t>
            </a:r>
            <a:r>
              <a:rPr lang="cs-CZ" dirty="0"/>
              <a:t> </a:t>
            </a:r>
            <a:r>
              <a:rPr lang="cs-CZ" dirty="0" err="1"/>
              <a:t>teachers</a:t>
            </a:r>
            <a:r>
              <a:rPr lang="cs-CZ" dirty="0"/>
              <a:t> / </a:t>
            </a:r>
            <a:r>
              <a:rPr lang="cs-CZ" dirty="0" err="1"/>
              <a:t>peers</a:t>
            </a:r>
            <a:r>
              <a:rPr lang="cs-CZ" dirty="0"/>
              <a:t> / </a:t>
            </a:r>
            <a:r>
              <a:rPr lang="cs-CZ" dirty="0" err="1"/>
              <a:t>experts</a:t>
            </a:r>
            <a:r>
              <a:rPr lang="cs-CZ" dirty="0"/>
              <a:t> </a:t>
            </a:r>
            <a:r>
              <a:rPr lang="cs-CZ" dirty="0" err="1"/>
              <a:t>is</a:t>
            </a:r>
            <a:r>
              <a:rPr lang="cs-CZ" dirty="0"/>
              <a:t> </a:t>
            </a:r>
            <a:r>
              <a:rPr lang="cs-CZ" dirty="0" err="1"/>
              <a:t>important</a:t>
            </a:r>
            <a:endParaRPr lang="cs-CZ" dirty="0"/>
          </a:p>
          <a:p>
            <a:pPr lvl="1">
              <a:lnSpc>
                <a:spcPct val="80000"/>
              </a:lnSpc>
            </a:pPr>
            <a:endParaRPr lang="cs-CZ" dirty="0"/>
          </a:p>
          <a:p>
            <a:pPr lvl="1">
              <a:lnSpc>
                <a:spcPct val="80000"/>
              </a:lnSpc>
            </a:pPr>
            <a:r>
              <a:rPr lang="cs-CZ" dirty="0" err="1"/>
              <a:t>Cases</a:t>
            </a:r>
            <a:r>
              <a:rPr lang="cs-CZ" dirty="0"/>
              <a:t> </a:t>
            </a:r>
            <a:r>
              <a:rPr lang="cs-CZ" dirty="0" err="1"/>
              <a:t>with</a:t>
            </a:r>
            <a:r>
              <a:rPr lang="cs-CZ" dirty="0"/>
              <a:t> </a:t>
            </a:r>
            <a:r>
              <a:rPr lang="cs-CZ" dirty="0" err="1"/>
              <a:t>individual</a:t>
            </a:r>
            <a:r>
              <a:rPr lang="cs-CZ" dirty="0"/>
              <a:t> </a:t>
            </a:r>
            <a:r>
              <a:rPr lang="cs-CZ" dirty="0" err="1"/>
              <a:t>work</a:t>
            </a:r>
            <a:endParaRPr lang="cs-CZ" dirty="0"/>
          </a:p>
          <a:p>
            <a:pPr lvl="1">
              <a:lnSpc>
                <a:spcPct val="80000"/>
              </a:lnSpc>
            </a:pPr>
            <a:r>
              <a:rPr lang="cs-CZ" dirty="0"/>
              <a:t>=&gt; Feedback </a:t>
            </a:r>
            <a:r>
              <a:rPr lang="cs-CZ" dirty="0" err="1"/>
              <a:t>from</a:t>
            </a:r>
            <a:r>
              <a:rPr lang="cs-CZ" dirty="0"/>
              <a:t> </a:t>
            </a:r>
            <a:r>
              <a:rPr lang="cs-CZ" dirty="0" err="1"/>
              <a:t>students</a:t>
            </a:r>
            <a:r>
              <a:rPr lang="cs-CZ" dirty="0"/>
              <a:t> </a:t>
            </a:r>
            <a:r>
              <a:rPr lang="cs-CZ" dirty="0" err="1"/>
              <a:t>is</a:t>
            </a:r>
            <a:r>
              <a:rPr lang="cs-CZ" dirty="0"/>
              <a:t> </a:t>
            </a:r>
            <a:r>
              <a:rPr lang="cs-CZ" dirty="0" err="1"/>
              <a:t>important</a:t>
            </a:r>
            <a:endParaRPr lang="cs-CZ" dirty="0"/>
          </a:p>
          <a:p>
            <a:pPr lvl="1">
              <a:lnSpc>
                <a:spcPct val="80000"/>
              </a:lnSpc>
            </a:pPr>
            <a:endParaRPr lang="cs-CZ" dirty="0">
              <a:solidFill>
                <a:srgbClr val="0070C0"/>
              </a:solidFill>
            </a:endParaRPr>
          </a:p>
          <a:p>
            <a:pPr lvl="0">
              <a:lnSpc>
                <a:spcPct val="80000"/>
              </a:lnSpc>
            </a:pPr>
            <a:r>
              <a:rPr lang="cs-CZ" dirty="0" err="1">
                <a:solidFill>
                  <a:srgbClr val="0070C0"/>
                </a:solidFill>
              </a:rPr>
              <a:t>Challenges</a:t>
            </a:r>
            <a:r>
              <a:rPr lang="cs-CZ" dirty="0">
                <a:solidFill>
                  <a:srgbClr val="0070C0"/>
                </a:solidFill>
              </a:rPr>
              <a:t>: AI</a:t>
            </a:r>
          </a:p>
          <a:p>
            <a:pPr lvl="1">
              <a:lnSpc>
                <a:spcPct val="80000"/>
              </a:lnSpc>
            </a:pPr>
            <a:r>
              <a:rPr lang="cs-CZ" dirty="0" err="1"/>
              <a:t>Automatic</a:t>
            </a:r>
            <a:r>
              <a:rPr lang="cs-CZ" dirty="0"/>
              <a:t> </a:t>
            </a:r>
            <a:r>
              <a:rPr lang="cs-CZ" dirty="0" err="1"/>
              <a:t>grading</a:t>
            </a:r>
            <a:r>
              <a:rPr lang="cs-CZ" dirty="0"/>
              <a:t> </a:t>
            </a:r>
            <a:r>
              <a:rPr lang="cs-CZ" dirty="0" err="1"/>
              <a:t>of</a:t>
            </a:r>
            <a:r>
              <a:rPr lang="cs-CZ" dirty="0"/>
              <a:t> </a:t>
            </a:r>
            <a:r>
              <a:rPr lang="cs-CZ" dirty="0" err="1"/>
              <a:t>homework</a:t>
            </a:r>
            <a:r>
              <a:rPr lang="cs-CZ" dirty="0"/>
              <a:t> no </a:t>
            </a:r>
            <a:r>
              <a:rPr lang="cs-CZ" dirty="0" err="1"/>
              <a:t>longer</a:t>
            </a:r>
            <a:r>
              <a:rPr lang="cs-CZ" dirty="0"/>
              <a:t> </a:t>
            </a:r>
            <a:r>
              <a:rPr lang="cs-CZ" dirty="0" err="1"/>
              <a:t>trusted</a:t>
            </a:r>
            <a:endParaRPr lang="cs-CZ" dirty="0"/>
          </a:p>
          <a:p>
            <a:pPr lvl="1">
              <a:lnSpc>
                <a:spcPct val="80000"/>
              </a:lnSpc>
            </a:pPr>
            <a:r>
              <a:rPr lang="cs-CZ" dirty="0"/>
              <a:t>=&gt; </a:t>
            </a:r>
            <a:r>
              <a:rPr lang="cs-CZ" dirty="0" err="1"/>
              <a:t>Special</a:t>
            </a:r>
            <a:r>
              <a:rPr lang="cs-CZ" dirty="0"/>
              <a:t> </a:t>
            </a:r>
            <a:r>
              <a:rPr lang="cs-CZ" dirty="0" err="1"/>
              <a:t>arrangements</a:t>
            </a:r>
            <a:r>
              <a:rPr lang="cs-CZ" dirty="0"/>
              <a:t> </a:t>
            </a:r>
            <a:r>
              <a:rPr lang="cs-CZ" dirty="0" err="1"/>
              <a:t>or</a:t>
            </a:r>
            <a:r>
              <a:rPr lang="cs-CZ" dirty="0"/>
              <a:t> return </a:t>
            </a:r>
            <a:r>
              <a:rPr lang="cs-CZ" dirty="0" err="1"/>
              <a:t>of</a:t>
            </a:r>
            <a:r>
              <a:rPr lang="cs-CZ" dirty="0"/>
              <a:t> </a:t>
            </a:r>
            <a:r>
              <a:rPr lang="cs-CZ" dirty="0" err="1"/>
              <a:t>written</a:t>
            </a:r>
            <a:r>
              <a:rPr lang="cs-CZ" dirty="0"/>
              <a:t> </a:t>
            </a:r>
            <a:r>
              <a:rPr lang="cs-CZ" dirty="0" err="1"/>
              <a:t>tests</a:t>
            </a:r>
            <a:r>
              <a:rPr lang="cs-CZ" dirty="0"/>
              <a:t> </a:t>
            </a:r>
            <a:r>
              <a:rPr lang="cs-CZ" dirty="0">
                <a:sym typeface="Wingdings" pitchFamily="2" charset="2"/>
              </a:rPr>
              <a:t></a:t>
            </a:r>
            <a:endParaRPr lang="cs-CZ" dirty="0"/>
          </a:p>
        </p:txBody>
      </p:sp>
      <p:sp>
        <p:nvSpPr>
          <p:cNvPr id="10" name="Title 1">
            <a:extLst>
              <a:ext uri="{FF2B5EF4-FFF2-40B4-BE49-F238E27FC236}">
                <a16:creationId xmlns:a16="http://schemas.microsoft.com/office/drawing/2014/main" id="{B5C38C34-88A2-12C1-DA4E-CD3CBB6320F9}"/>
              </a:ext>
            </a:extLst>
          </p:cNvPr>
          <p:cNvSpPr txBox="1">
            <a:spLocks/>
          </p:cNvSpPr>
          <p:nvPr/>
        </p:nvSpPr>
        <p:spPr>
          <a:xfrm>
            <a:off x="1136428" y="627564"/>
            <a:ext cx="7474172" cy="11124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70C0"/>
                </a:solidFill>
              </a:rPr>
              <a:t>Experience (lessons learned)</a:t>
            </a:r>
          </a:p>
        </p:txBody>
      </p:sp>
    </p:spTree>
    <p:extLst>
      <p:ext uri="{BB962C8B-B14F-4D97-AF65-F5344CB8AC3E}">
        <p14:creationId xmlns:p14="http://schemas.microsoft.com/office/powerpoint/2010/main" val="1748705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 calcmode="lin" valueType="num">
                                      <p:cBhvr additive="base">
                                        <p:cTn id="1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additive="base">
                                        <p:cTn id="2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 calcmode="lin" valueType="num">
                                      <p:cBhvr additive="base">
                                        <p:cTn id="2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xEl>
                                              <p:pRg st="7" end="7"/>
                                            </p:txEl>
                                          </p:spTgt>
                                        </p:tgtEl>
                                        <p:attrNameLst>
                                          <p:attrName>style.visibility</p:attrName>
                                        </p:attrNameLst>
                                      </p:cBhvr>
                                      <p:to>
                                        <p:strVal val="visible"/>
                                      </p:to>
                                    </p:set>
                                    <p:anim calcmode="lin" valueType="num">
                                      <p:cBhvr additive="base">
                                        <p:cTn id="3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anim calcmode="lin" valueType="num">
                                      <p:cBhvr additive="base">
                                        <p:cTn id="39"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anim calcmode="lin" valueType="num">
                                      <p:cBhvr additive="base">
                                        <p:cTn id="43"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F98732FF-AF84-1DEB-1978-7B878A92B60E}"/>
              </a:ext>
            </a:extLst>
          </p:cNvPr>
          <p:cNvSpPr>
            <a:spLocks noGrp="1"/>
          </p:cNvSpPr>
          <p:nvPr>
            <p:ph type="title"/>
          </p:nvPr>
        </p:nvSpPr>
        <p:spPr>
          <a:xfrm>
            <a:off x="1136428" y="627564"/>
            <a:ext cx="7474172" cy="1112459"/>
          </a:xfrm>
        </p:spPr>
        <p:txBody>
          <a:bodyPr>
            <a:noAutofit/>
          </a:bodyPr>
          <a:lstStyle/>
          <a:p>
            <a:pPr marL="0" indent="0">
              <a:buNone/>
            </a:pPr>
            <a:r>
              <a:rPr lang="en-US" dirty="0">
                <a:solidFill>
                  <a:srgbClr val="0070C0"/>
                </a:solidFill>
                <a:latin typeface="+mj-lt"/>
                <a:ea typeface="+mj-ea"/>
                <a:cs typeface="+mj-cs"/>
              </a:rPr>
              <a:t>Digital E</a:t>
            </a:r>
            <a:r>
              <a:rPr lang="en-US" dirty="0">
                <a:solidFill>
                  <a:srgbClr val="0070C0"/>
                </a:solidFill>
              </a:rPr>
              <a:t>ducation Recognition</a:t>
            </a:r>
            <a:endParaRPr lang="en-US" dirty="0">
              <a:solidFill>
                <a:srgbClr val="0070C0"/>
              </a:solidFill>
              <a:latin typeface="+mj-lt"/>
              <a:ea typeface="+mj-ea"/>
              <a:cs typeface="+mj-cs"/>
            </a:endParaRPr>
          </a:p>
        </p:txBody>
      </p:sp>
      <p:sp>
        <p:nvSpPr>
          <p:cNvPr id="22" name="Content Placeholder 10">
            <a:extLst>
              <a:ext uri="{FF2B5EF4-FFF2-40B4-BE49-F238E27FC236}">
                <a16:creationId xmlns:a16="http://schemas.microsoft.com/office/drawing/2014/main" id="{91EA0BDF-21C7-3E87-F5B9-D3EE0F13D630}"/>
              </a:ext>
            </a:extLst>
          </p:cNvPr>
          <p:cNvSpPr>
            <a:spLocks noGrp="1"/>
          </p:cNvSpPr>
          <p:nvPr>
            <p:ph idx="1"/>
          </p:nvPr>
        </p:nvSpPr>
        <p:spPr>
          <a:xfrm>
            <a:off x="825911" y="1740022"/>
            <a:ext cx="7999390" cy="4827925"/>
          </a:xfrm>
        </p:spPr>
        <p:txBody>
          <a:bodyPr anchor="ctr">
            <a:normAutofit/>
          </a:bodyPr>
          <a:lstStyle/>
          <a:p>
            <a:pPr>
              <a:lnSpc>
                <a:spcPct val="110000"/>
              </a:lnSpc>
              <a:spcAft>
                <a:spcPts val="600"/>
              </a:spcAft>
            </a:pPr>
            <a:r>
              <a:rPr lang="en-US" sz="2400" dirty="0"/>
              <a:t>case study on applications of blockchain technology in Digital Education Recognition</a:t>
            </a:r>
          </a:p>
          <a:p>
            <a:pPr>
              <a:lnSpc>
                <a:spcPct val="110000"/>
              </a:lnSpc>
              <a:spcAft>
                <a:spcPts val="600"/>
              </a:spcAft>
            </a:pPr>
            <a:r>
              <a:rPr lang="en-US" sz="2400" dirty="0"/>
              <a:t>training videos (available in the </a:t>
            </a:r>
            <a:r>
              <a:rPr lang="en-US" sz="2400" dirty="0" err="1"/>
              <a:t>BoostEdU</a:t>
            </a:r>
            <a:r>
              <a:rPr lang="en-US" sz="2400" dirty="0"/>
              <a:t> channel on YouTube, playlist </a:t>
            </a:r>
            <a:r>
              <a:rPr lang="en-US" sz="2400" dirty="0">
                <a:hlinkClick r:id="rId2"/>
              </a:rPr>
              <a:t>BoostEdU training videos</a:t>
            </a:r>
            <a:r>
              <a:rPr lang="en-US" sz="2400" dirty="0"/>
              <a:t>)</a:t>
            </a:r>
          </a:p>
          <a:p>
            <a:pPr>
              <a:lnSpc>
                <a:spcPct val="110000"/>
              </a:lnSpc>
              <a:spcAft>
                <a:spcPts val="600"/>
              </a:spcAft>
            </a:pPr>
            <a:r>
              <a:rPr lang="en-US" sz="2400" dirty="0"/>
              <a:t>surveys among experts and students</a:t>
            </a:r>
          </a:p>
          <a:p>
            <a:pPr>
              <a:lnSpc>
                <a:spcPct val="110000"/>
              </a:lnSpc>
              <a:spcAft>
                <a:spcPts val="600"/>
              </a:spcAft>
            </a:pPr>
            <a:r>
              <a:rPr lang="en-US" sz="2400" dirty="0"/>
              <a:t>publications (conferences, MDPI Sustainability)</a:t>
            </a:r>
          </a:p>
          <a:p>
            <a:pPr>
              <a:lnSpc>
                <a:spcPct val="110000"/>
              </a:lnSpc>
              <a:spcAft>
                <a:spcPts val="600"/>
              </a:spcAft>
            </a:pPr>
            <a:endParaRPr lang="en-US" sz="2400" dirty="0"/>
          </a:p>
        </p:txBody>
      </p:sp>
      <p:sp>
        <p:nvSpPr>
          <p:cNvPr id="23" name="Rectangle 15">
            <a:extLst>
              <a:ext uri="{FF2B5EF4-FFF2-40B4-BE49-F238E27FC236}">
                <a16:creationId xmlns:a16="http://schemas.microsoft.com/office/drawing/2014/main" id="{3264485F-EEC4-19E4-4F15-6263C2722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17">
            <a:extLst>
              <a:ext uri="{FF2B5EF4-FFF2-40B4-BE49-F238E27FC236}">
                <a16:creationId xmlns:a16="http://schemas.microsoft.com/office/drawing/2014/main" id="{2E16F683-104C-F213-869F-26406E466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Content Placeholder 6" descr="Logo&#10;&#10;Description automatically generated">
            <a:extLst>
              <a:ext uri="{FF2B5EF4-FFF2-40B4-BE49-F238E27FC236}">
                <a16:creationId xmlns:a16="http://schemas.microsoft.com/office/drawing/2014/main" id="{6283A37D-72BD-618B-D406-D9A23A46C2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5498" y="3061503"/>
            <a:ext cx="1959975" cy="734991"/>
          </a:xfrm>
          <a:prstGeom prst="rect">
            <a:avLst/>
          </a:prstGeom>
        </p:spPr>
      </p:pic>
      <p:sp>
        <p:nvSpPr>
          <p:cNvPr id="26" name="Slide Number Placeholder 4">
            <a:extLst>
              <a:ext uri="{FF2B5EF4-FFF2-40B4-BE49-F238E27FC236}">
                <a16:creationId xmlns:a16="http://schemas.microsoft.com/office/drawing/2014/main" id="{2C1E962E-EF04-6279-9D5D-F1D8B982929A}"/>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14</a:t>
            </a:fld>
            <a:endParaRPr lang="en-US">
              <a:solidFill>
                <a:srgbClr val="FFFFFF"/>
              </a:solidFill>
            </a:endParaRPr>
          </a:p>
        </p:txBody>
      </p:sp>
    </p:spTree>
    <p:extLst>
      <p:ext uri="{BB962C8B-B14F-4D97-AF65-F5344CB8AC3E}">
        <p14:creationId xmlns:p14="http://schemas.microsoft.com/office/powerpoint/2010/main" val="216064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 calcmode="lin" valueType="num">
                                      <p:cBhvr additive="base">
                                        <p:cTn id="7"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xEl>
                                              <p:pRg st="1" end="1"/>
                                            </p:txEl>
                                          </p:spTgt>
                                        </p:tgtEl>
                                        <p:attrNameLst>
                                          <p:attrName>style.visibility</p:attrName>
                                        </p:attrNameLst>
                                      </p:cBhvr>
                                      <p:to>
                                        <p:strVal val="visible"/>
                                      </p:to>
                                    </p:set>
                                    <p:anim calcmode="lin" valueType="num">
                                      <p:cBhvr additive="base">
                                        <p:cTn id="13" dur="500" fill="hold"/>
                                        <p:tgtEl>
                                          <p:spTgt spid="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
                                            <p:txEl>
                                              <p:pRg st="2" end="2"/>
                                            </p:txEl>
                                          </p:spTgt>
                                        </p:tgtEl>
                                        <p:attrNameLst>
                                          <p:attrName>style.visibility</p:attrName>
                                        </p:attrNameLst>
                                      </p:cBhvr>
                                      <p:to>
                                        <p:strVal val="visible"/>
                                      </p:to>
                                    </p:set>
                                    <p:anim calcmode="lin" valueType="num">
                                      <p:cBhvr additive="base">
                                        <p:cTn id="19"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
                                            <p:txEl>
                                              <p:pRg st="3" end="3"/>
                                            </p:txEl>
                                          </p:spTgt>
                                        </p:tgtEl>
                                        <p:attrNameLst>
                                          <p:attrName>style.visibility</p:attrName>
                                        </p:attrNameLst>
                                      </p:cBhvr>
                                      <p:to>
                                        <p:strVal val="visible"/>
                                      </p:to>
                                    </p:set>
                                    <p:anim calcmode="lin" valueType="num">
                                      <p:cBhvr additive="base">
                                        <p:cTn id="25" dur="500" fill="hold"/>
                                        <p:tgtEl>
                                          <p:spTgt spid="2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F98732FF-AF84-1DEB-1978-7B878A92B60E}"/>
              </a:ext>
            </a:extLst>
          </p:cNvPr>
          <p:cNvSpPr>
            <a:spLocks noGrp="1"/>
          </p:cNvSpPr>
          <p:nvPr>
            <p:ph type="title"/>
          </p:nvPr>
        </p:nvSpPr>
        <p:spPr>
          <a:xfrm>
            <a:off x="1136428" y="627564"/>
            <a:ext cx="7474172" cy="1112459"/>
          </a:xfrm>
        </p:spPr>
        <p:txBody>
          <a:bodyPr>
            <a:noAutofit/>
          </a:bodyPr>
          <a:lstStyle/>
          <a:p>
            <a:pPr marL="0" indent="0">
              <a:buNone/>
            </a:pPr>
            <a:r>
              <a:rPr lang="en-US" dirty="0">
                <a:solidFill>
                  <a:srgbClr val="0070C0"/>
                </a:solidFill>
                <a:latin typeface="+mj-lt"/>
                <a:ea typeface="+mj-ea"/>
                <a:cs typeface="+mj-cs"/>
              </a:rPr>
              <a:t>Impact &amp; sustainability </a:t>
            </a:r>
          </a:p>
        </p:txBody>
      </p:sp>
      <p:sp>
        <p:nvSpPr>
          <p:cNvPr id="22" name="Content Placeholder 10">
            <a:extLst>
              <a:ext uri="{FF2B5EF4-FFF2-40B4-BE49-F238E27FC236}">
                <a16:creationId xmlns:a16="http://schemas.microsoft.com/office/drawing/2014/main" id="{91EA0BDF-21C7-3E87-F5B9-D3EE0F13D630}"/>
              </a:ext>
            </a:extLst>
          </p:cNvPr>
          <p:cNvSpPr>
            <a:spLocks noGrp="1"/>
          </p:cNvSpPr>
          <p:nvPr>
            <p:ph idx="1"/>
          </p:nvPr>
        </p:nvSpPr>
        <p:spPr>
          <a:xfrm>
            <a:off x="825911" y="1740022"/>
            <a:ext cx="7999390" cy="4827925"/>
          </a:xfrm>
        </p:spPr>
        <p:txBody>
          <a:bodyPr anchor="ctr">
            <a:normAutofit/>
          </a:bodyPr>
          <a:lstStyle/>
          <a:p>
            <a:pPr>
              <a:lnSpc>
                <a:spcPct val="110000"/>
              </a:lnSpc>
              <a:spcAft>
                <a:spcPts val="600"/>
              </a:spcAft>
            </a:pPr>
            <a:r>
              <a:rPr lang="en-US" sz="2400" dirty="0"/>
              <a:t>2000 – 2800 students in the (re-)designed courses (yearly) </a:t>
            </a:r>
          </a:p>
          <a:p>
            <a:pPr>
              <a:lnSpc>
                <a:spcPct val="110000"/>
              </a:lnSpc>
              <a:spcAft>
                <a:spcPts val="600"/>
              </a:spcAft>
            </a:pPr>
            <a:r>
              <a:rPr lang="en-US" sz="2400" dirty="0"/>
              <a:t>methodologies used in further courses, also at other universities</a:t>
            </a:r>
          </a:p>
          <a:p>
            <a:pPr>
              <a:lnSpc>
                <a:spcPct val="110000"/>
              </a:lnSpc>
              <a:spcAft>
                <a:spcPts val="600"/>
              </a:spcAft>
            </a:pPr>
            <a:r>
              <a:rPr lang="en-US" sz="2400" dirty="0"/>
              <a:t>publications (MDPI Sustainability, conference contributions)</a:t>
            </a:r>
          </a:p>
          <a:p>
            <a:pPr>
              <a:lnSpc>
                <a:spcPct val="110000"/>
              </a:lnSpc>
              <a:spcAft>
                <a:spcPts val="600"/>
              </a:spcAft>
            </a:pPr>
            <a:r>
              <a:rPr lang="en-US" sz="2400" dirty="0"/>
              <a:t>collaboration continues (this workshop, joint conference presentations)</a:t>
            </a:r>
          </a:p>
          <a:p>
            <a:pPr>
              <a:lnSpc>
                <a:spcPct val="110000"/>
              </a:lnSpc>
              <a:spcAft>
                <a:spcPts val="600"/>
              </a:spcAft>
            </a:pPr>
            <a:r>
              <a:rPr lang="en-US" sz="2400" dirty="0"/>
              <a:t>project outputs: </a:t>
            </a:r>
            <a:r>
              <a:rPr lang="en-US" sz="2400" dirty="0">
                <a:hlinkClick r:id="rId2"/>
              </a:rPr>
              <a:t>https://</a:t>
            </a:r>
            <a:r>
              <a:rPr lang="en-US" sz="2400">
                <a:hlinkClick r:id="rId2"/>
              </a:rPr>
              <a:t>boostedu.ceitec.cz</a:t>
            </a:r>
            <a:r>
              <a:rPr lang="en-US" sz="2400" dirty="0">
                <a:hlinkClick r:id="rId2"/>
              </a:rPr>
              <a:t>/educational-material-outputs/</a:t>
            </a:r>
            <a:endParaRPr lang="en-US" sz="2400" dirty="0"/>
          </a:p>
        </p:txBody>
      </p:sp>
      <p:sp>
        <p:nvSpPr>
          <p:cNvPr id="23" name="Rectangle 15">
            <a:extLst>
              <a:ext uri="{FF2B5EF4-FFF2-40B4-BE49-F238E27FC236}">
                <a16:creationId xmlns:a16="http://schemas.microsoft.com/office/drawing/2014/main" id="{3264485F-EEC4-19E4-4F15-6263C2722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17">
            <a:extLst>
              <a:ext uri="{FF2B5EF4-FFF2-40B4-BE49-F238E27FC236}">
                <a16:creationId xmlns:a16="http://schemas.microsoft.com/office/drawing/2014/main" id="{2E16F683-104C-F213-869F-26406E466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Content Placeholder 6" descr="Logo&#10;&#10;Description automatically generated">
            <a:extLst>
              <a:ext uri="{FF2B5EF4-FFF2-40B4-BE49-F238E27FC236}">
                <a16:creationId xmlns:a16="http://schemas.microsoft.com/office/drawing/2014/main" id="{6283A37D-72BD-618B-D406-D9A23A46C2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5498" y="3061503"/>
            <a:ext cx="1959975" cy="734991"/>
          </a:xfrm>
          <a:prstGeom prst="rect">
            <a:avLst/>
          </a:prstGeom>
        </p:spPr>
      </p:pic>
      <p:sp>
        <p:nvSpPr>
          <p:cNvPr id="26" name="Slide Number Placeholder 4">
            <a:extLst>
              <a:ext uri="{FF2B5EF4-FFF2-40B4-BE49-F238E27FC236}">
                <a16:creationId xmlns:a16="http://schemas.microsoft.com/office/drawing/2014/main" id="{2C1E962E-EF04-6279-9D5D-F1D8B982929A}"/>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15</a:t>
            </a:fld>
            <a:endParaRPr lang="en-US">
              <a:solidFill>
                <a:srgbClr val="FFFFFF"/>
              </a:solidFill>
            </a:endParaRPr>
          </a:p>
        </p:txBody>
      </p:sp>
    </p:spTree>
    <p:extLst>
      <p:ext uri="{BB962C8B-B14F-4D97-AF65-F5344CB8AC3E}">
        <p14:creationId xmlns:p14="http://schemas.microsoft.com/office/powerpoint/2010/main" val="2183459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 calcmode="lin" valueType="num">
                                      <p:cBhvr additive="base">
                                        <p:cTn id="7"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xEl>
                                              <p:pRg st="1" end="1"/>
                                            </p:txEl>
                                          </p:spTgt>
                                        </p:tgtEl>
                                        <p:attrNameLst>
                                          <p:attrName>style.visibility</p:attrName>
                                        </p:attrNameLst>
                                      </p:cBhvr>
                                      <p:to>
                                        <p:strVal val="visible"/>
                                      </p:to>
                                    </p:set>
                                    <p:anim calcmode="lin" valueType="num">
                                      <p:cBhvr additive="base">
                                        <p:cTn id="13" dur="500" fill="hold"/>
                                        <p:tgtEl>
                                          <p:spTgt spid="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
                                            <p:txEl>
                                              <p:pRg st="2" end="2"/>
                                            </p:txEl>
                                          </p:spTgt>
                                        </p:tgtEl>
                                        <p:attrNameLst>
                                          <p:attrName>style.visibility</p:attrName>
                                        </p:attrNameLst>
                                      </p:cBhvr>
                                      <p:to>
                                        <p:strVal val="visible"/>
                                      </p:to>
                                    </p:set>
                                    <p:anim calcmode="lin" valueType="num">
                                      <p:cBhvr additive="base">
                                        <p:cTn id="19"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
                                            <p:txEl>
                                              <p:pRg st="3" end="3"/>
                                            </p:txEl>
                                          </p:spTgt>
                                        </p:tgtEl>
                                        <p:attrNameLst>
                                          <p:attrName>style.visibility</p:attrName>
                                        </p:attrNameLst>
                                      </p:cBhvr>
                                      <p:to>
                                        <p:strVal val="visible"/>
                                      </p:to>
                                    </p:set>
                                    <p:anim calcmode="lin" valueType="num">
                                      <p:cBhvr additive="base">
                                        <p:cTn id="25" dur="500" fill="hold"/>
                                        <p:tgtEl>
                                          <p:spTgt spid="2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2">
                                            <p:txEl>
                                              <p:pRg st="4" end="4"/>
                                            </p:txEl>
                                          </p:spTgt>
                                        </p:tgtEl>
                                        <p:attrNameLst>
                                          <p:attrName>style.visibility</p:attrName>
                                        </p:attrNameLst>
                                      </p:cBhvr>
                                      <p:to>
                                        <p:strVal val="visible"/>
                                      </p:to>
                                    </p:set>
                                    <p:anim calcmode="lin" valueType="num">
                                      <p:cBhvr additive="base">
                                        <p:cTn id="31" dur="500" fill="hold"/>
                                        <p:tgtEl>
                                          <p:spTgt spid="2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00BA8D4-4AA6-A781-A4BF-66DAA583EA94}"/>
              </a:ext>
            </a:extLst>
          </p:cNvPr>
          <p:cNvSpPr>
            <a:spLocks noGrp="1"/>
          </p:cNvSpPr>
          <p:nvPr>
            <p:ph type="sldNum" sz="quarter" idx="12"/>
          </p:nvPr>
        </p:nvSpPr>
        <p:spPr/>
        <p:txBody>
          <a:bodyPr/>
          <a:lstStyle/>
          <a:p>
            <a:fld id="{385CCC59-FFC8-4E0E-A252-C6E10C507A4F}" type="slidenum">
              <a:rPr lang="en-US" smtClean="0"/>
              <a:t>16</a:t>
            </a:fld>
            <a:endParaRPr lang="en-US"/>
          </a:p>
        </p:txBody>
      </p:sp>
      <p:pic>
        <p:nvPicPr>
          <p:cNvPr id="7" name="Picture 6" descr="A picture containing diagram&#10;&#10;Description automatically generated">
            <a:extLst>
              <a:ext uri="{FF2B5EF4-FFF2-40B4-BE49-F238E27FC236}">
                <a16:creationId xmlns:a16="http://schemas.microsoft.com/office/drawing/2014/main" id="{E897296A-CB90-18A4-C564-97F76635D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5569178"/>
            <a:ext cx="1004260" cy="1004260"/>
          </a:xfrm>
          <a:prstGeom prst="rect">
            <a:avLst/>
          </a:prstGeom>
        </p:spPr>
      </p:pic>
      <p:pic>
        <p:nvPicPr>
          <p:cNvPr id="9" name="Picture 8" descr="Logo, company name&#10;&#10;Description automatically generated">
            <a:extLst>
              <a:ext uri="{FF2B5EF4-FFF2-40B4-BE49-F238E27FC236}">
                <a16:creationId xmlns:a16="http://schemas.microsoft.com/office/drawing/2014/main" id="{98B21DD5-EBC8-C698-C02C-A5465612E6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1019" y="5582570"/>
            <a:ext cx="1380226" cy="1007565"/>
          </a:xfrm>
          <a:prstGeom prst="rect">
            <a:avLst/>
          </a:prstGeom>
        </p:spPr>
      </p:pic>
      <p:pic>
        <p:nvPicPr>
          <p:cNvPr id="11" name="Picture 10" descr="Logo, company name&#10;&#10;Description automatically generated">
            <a:extLst>
              <a:ext uri="{FF2B5EF4-FFF2-40B4-BE49-F238E27FC236}">
                <a16:creationId xmlns:a16="http://schemas.microsoft.com/office/drawing/2014/main" id="{B662C9CB-9230-388F-0209-6D4DC98906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4004" y="5506286"/>
            <a:ext cx="1660358" cy="1215189"/>
          </a:xfrm>
          <a:prstGeom prst="rect">
            <a:avLst/>
          </a:prstGeom>
        </p:spPr>
      </p:pic>
      <p:pic>
        <p:nvPicPr>
          <p:cNvPr id="13" name="Picture 12" descr="Text&#10;&#10;Description automatically generated with low confidence">
            <a:extLst>
              <a:ext uri="{FF2B5EF4-FFF2-40B4-BE49-F238E27FC236}">
                <a16:creationId xmlns:a16="http://schemas.microsoft.com/office/drawing/2014/main" id="{332D6730-F33C-FCB5-0E6B-5694F4F138E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45457" y="5752334"/>
            <a:ext cx="1913378" cy="837801"/>
          </a:xfrm>
          <a:prstGeom prst="rect">
            <a:avLst/>
          </a:prstGeom>
        </p:spPr>
      </p:pic>
      <p:pic>
        <p:nvPicPr>
          <p:cNvPr id="15" name="Picture 14" descr="Logo&#10;&#10;Description automatically generated">
            <a:extLst>
              <a:ext uri="{FF2B5EF4-FFF2-40B4-BE49-F238E27FC236}">
                <a16:creationId xmlns:a16="http://schemas.microsoft.com/office/drawing/2014/main" id="{920742CD-BE66-5BC1-80C4-FF6E9D9FEA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1272" y="147752"/>
            <a:ext cx="2741511" cy="1028067"/>
          </a:xfrm>
          <a:prstGeom prst="rect">
            <a:avLst/>
          </a:prstGeom>
        </p:spPr>
      </p:pic>
      <p:pic>
        <p:nvPicPr>
          <p:cNvPr id="17" name="Picture 16" descr="Text&#10;&#10;Description automatically generated with medium confidence">
            <a:extLst>
              <a:ext uri="{FF2B5EF4-FFF2-40B4-BE49-F238E27FC236}">
                <a16:creationId xmlns:a16="http://schemas.microsoft.com/office/drawing/2014/main" id="{F14DE175-0720-F0CC-72B3-0B6BC9366B7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40767" y="114115"/>
            <a:ext cx="3069961" cy="876908"/>
          </a:xfrm>
          <a:prstGeom prst="rect">
            <a:avLst/>
          </a:prstGeom>
        </p:spPr>
      </p:pic>
      <p:sp>
        <p:nvSpPr>
          <p:cNvPr id="6" name="Rectangle 5">
            <a:extLst>
              <a:ext uri="{FF2B5EF4-FFF2-40B4-BE49-F238E27FC236}">
                <a16:creationId xmlns:a16="http://schemas.microsoft.com/office/drawing/2014/main" id="{9225AF75-AF13-73EE-FDF4-DEFC6D642305}"/>
              </a:ext>
            </a:extLst>
          </p:cNvPr>
          <p:cNvSpPr/>
          <p:nvPr/>
        </p:nvSpPr>
        <p:spPr>
          <a:xfrm>
            <a:off x="1603551" y="2146341"/>
            <a:ext cx="8984896" cy="923330"/>
          </a:xfrm>
          <a:prstGeom prst="rect">
            <a:avLst/>
          </a:prstGeom>
          <a:noFill/>
        </p:spPr>
        <p:txBody>
          <a:bodyPr wrap="non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a:t>
            </a:r>
            <a:r>
              <a:rPr lang="ro-RO"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you for your attention</a:t>
            </a:r>
            <a:r>
              <a:rPr lang="ro-RO"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p>
        </p:txBody>
      </p:sp>
      <p:pic>
        <p:nvPicPr>
          <p:cNvPr id="10" name="Picture 9" descr="A picture containing clipart&#10;&#10;Description automatically generated">
            <a:extLst>
              <a:ext uri="{FF2B5EF4-FFF2-40B4-BE49-F238E27FC236}">
                <a16:creationId xmlns:a16="http://schemas.microsoft.com/office/drawing/2014/main" id="{C4486B3E-016A-1D5F-650A-BC5BECC2B8A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48702" y="3221056"/>
            <a:ext cx="3985660" cy="2214256"/>
          </a:xfrm>
          <a:prstGeom prst="rect">
            <a:avLst/>
          </a:prstGeom>
        </p:spPr>
      </p:pic>
    </p:spTree>
    <p:extLst>
      <p:ext uri="{BB962C8B-B14F-4D97-AF65-F5344CB8AC3E}">
        <p14:creationId xmlns:p14="http://schemas.microsoft.com/office/powerpoint/2010/main" val="1207108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Title 1">
            <a:extLst>
              <a:ext uri="{FF2B5EF4-FFF2-40B4-BE49-F238E27FC236}">
                <a16:creationId xmlns:a16="http://schemas.microsoft.com/office/drawing/2014/main" id="{F9FA4578-CEC5-4BEC-5CD9-2B6755D07AC7}"/>
              </a:ext>
            </a:extLst>
          </p:cNvPr>
          <p:cNvSpPr>
            <a:spLocks noGrp="1"/>
          </p:cNvSpPr>
          <p:nvPr>
            <p:ph type="title"/>
          </p:nvPr>
        </p:nvSpPr>
        <p:spPr>
          <a:xfrm>
            <a:off x="1350741" y="290512"/>
            <a:ext cx="7474172" cy="1112459"/>
          </a:xfrm>
        </p:spPr>
        <p:txBody>
          <a:bodyPr>
            <a:noAutofit/>
          </a:bodyPr>
          <a:lstStyle/>
          <a:p>
            <a:pPr algn="ctr"/>
            <a:r>
              <a:rPr lang="en-US" sz="3200" i="1" dirty="0">
                <a:solidFill>
                  <a:srgbClr val="0070C0"/>
                </a:solidFill>
              </a:rPr>
              <a:t>„Boosting Sustainable Digital Education for European Universities (</a:t>
            </a:r>
            <a:r>
              <a:rPr lang="en-US" sz="3200" i="1" dirty="0" err="1">
                <a:solidFill>
                  <a:srgbClr val="0070C0"/>
                </a:solidFill>
              </a:rPr>
              <a:t>BoostEdU</a:t>
            </a:r>
            <a:r>
              <a:rPr lang="en-US" sz="3200" i="1" dirty="0">
                <a:solidFill>
                  <a:srgbClr val="0070C0"/>
                </a:solidFill>
              </a:rPr>
              <a:t>)”</a:t>
            </a:r>
            <a:endParaRPr lang="en-US" sz="3200" dirty="0"/>
          </a:p>
        </p:txBody>
      </p:sp>
      <p:sp>
        <p:nvSpPr>
          <p:cNvPr id="36" name="Rectangle 15">
            <a:extLst>
              <a:ext uri="{FF2B5EF4-FFF2-40B4-BE49-F238E27FC236}">
                <a16:creationId xmlns:a16="http://schemas.microsoft.com/office/drawing/2014/main" id="{8DF82177-7928-EB43-0567-6DC05C6F5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17">
            <a:extLst>
              <a:ext uri="{FF2B5EF4-FFF2-40B4-BE49-F238E27FC236}">
                <a16:creationId xmlns:a16="http://schemas.microsoft.com/office/drawing/2014/main" id="{B9B4FE3B-9DA0-870C-E429-98B16AA04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Content Placeholder 6" descr="Logo&#10;&#10;Description automatically generated">
            <a:extLst>
              <a:ext uri="{FF2B5EF4-FFF2-40B4-BE49-F238E27FC236}">
                <a16:creationId xmlns:a16="http://schemas.microsoft.com/office/drawing/2014/main" id="{F75DF834-50B7-5F9E-0FD0-3CBB68C443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5498" y="3061503"/>
            <a:ext cx="1959975" cy="734991"/>
          </a:xfrm>
          <a:prstGeom prst="rect">
            <a:avLst/>
          </a:prstGeom>
        </p:spPr>
      </p:pic>
      <p:sp>
        <p:nvSpPr>
          <p:cNvPr id="39" name="Slide Number Placeholder 4">
            <a:extLst>
              <a:ext uri="{FF2B5EF4-FFF2-40B4-BE49-F238E27FC236}">
                <a16:creationId xmlns:a16="http://schemas.microsoft.com/office/drawing/2014/main" id="{F74F23AB-D167-B901-B195-8534163C67BE}"/>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2</a:t>
            </a:fld>
            <a:endParaRPr lang="en-US">
              <a:solidFill>
                <a:srgbClr val="FFFFFF"/>
              </a:solidFill>
            </a:endParaRPr>
          </a:p>
        </p:txBody>
      </p:sp>
      <p:sp>
        <p:nvSpPr>
          <p:cNvPr id="41" name="Title 9">
            <a:extLst>
              <a:ext uri="{FF2B5EF4-FFF2-40B4-BE49-F238E27FC236}">
                <a16:creationId xmlns:a16="http://schemas.microsoft.com/office/drawing/2014/main" id="{564FCFA9-229D-F929-B5C8-8EABFDECF93A}"/>
              </a:ext>
            </a:extLst>
          </p:cNvPr>
          <p:cNvSpPr>
            <a:spLocks noGrp="1"/>
          </p:cNvSpPr>
          <p:nvPr>
            <p:ph idx="1"/>
          </p:nvPr>
        </p:nvSpPr>
        <p:spPr>
          <a:xfrm>
            <a:off x="825500" y="1739900"/>
            <a:ext cx="7999413" cy="876908"/>
          </a:xfrm>
        </p:spPr>
        <p:txBody>
          <a:bodyPr>
            <a:noAutofit/>
          </a:bodyPr>
          <a:lstStyle/>
          <a:p>
            <a:pPr marL="0" indent="0">
              <a:buNone/>
            </a:pPr>
            <a:r>
              <a:rPr lang="ro-RO" sz="4400" dirty="0" err="1">
                <a:solidFill>
                  <a:srgbClr val="0070C0"/>
                </a:solidFill>
                <a:latin typeface="+mj-lt"/>
                <a:ea typeface="+mj-ea"/>
                <a:cs typeface="+mj-cs"/>
              </a:rPr>
              <a:t>Rationale</a:t>
            </a:r>
            <a:endParaRPr lang="en-US" sz="4400" dirty="0">
              <a:solidFill>
                <a:srgbClr val="0070C0"/>
              </a:solidFill>
              <a:latin typeface="+mj-lt"/>
              <a:ea typeface="+mj-ea"/>
              <a:cs typeface="+mj-cs"/>
            </a:endParaRPr>
          </a:p>
        </p:txBody>
      </p:sp>
      <p:sp>
        <p:nvSpPr>
          <p:cNvPr id="43" name="Title 9">
            <a:extLst>
              <a:ext uri="{FF2B5EF4-FFF2-40B4-BE49-F238E27FC236}">
                <a16:creationId xmlns:a16="http://schemas.microsoft.com/office/drawing/2014/main" id="{284C4A12-A02E-F28A-3AEC-B21FB7317669}"/>
              </a:ext>
            </a:extLst>
          </p:cNvPr>
          <p:cNvSpPr txBox="1">
            <a:spLocks/>
          </p:cNvSpPr>
          <p:nvPr/>
        </p:nvSpPr>
        <p:spPr>
          <a:xfrm>
            <a:off x="838201" y="2492068"/>
            <a:ext cx="8512628" cy="482758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30000"/>
              </a:lnSpc>
              <a:buFont typeface="Wingdings" panose="05000000000000000000" pitchFamily="2" charset="2"/>
              <a:buChar char="Ø"/>
            </a:pPr>
            <a:r>
              <a:rPr lang="en-US" sz="3200" dirty="0">
                <a:latin typeface="+mj-lt"/>
                <a:ea typeface="+mj-ea"/>
                <a:cs typeface="+mj-cs"/>
              </a:rPr>
              <a:t> Call: Digital Education Readiness (fall 2020)</a:t>
            </a:r>
          </a:p>
          <a:p>
            <a:pPr>
              <a:lnSpc>
                <a:spcPct val="130000"/>
              </a:lnSpc>
              <a:buFont typeface="Wingdings" panose="05000000000000000000" pitchFamily="2" charset="2"/>
              <a:buChar char="Ø"/>
            </a:pPr>
            <a:r>
              <a:rPr lang="en-US" sz="3200" dirty="0">
                <a:latin typeface="+mj-lt"/>
                <a:ea typeface="+mj-ea"/>
                <a:cs typeface="+mj-cs"/>
              </a:rPr>
              <a:t> Duration: March 2021 – February 2023</a:t>
            </a:r>
          </a:p>
          <a:p>
            <a:pPr>
              <a:lnSpc>
                <a:spcPct val="130000"/>
              </a:lnSpc>
              <a:buFont typeface="Wingdings" panose="05000000000000000000" pitchFamily="2" charset="2"/>
              <a:buChar char="Ø"/>
            </a:pPr>
            <a:r>
              <a:rPr lang="en-US" sz="3200" dirty="0">
                <a:latin typeface="+mj-lt"/>
                <a:ea typeface="+mj-ea"/>
                <a:cs typeface="+mj-cs"/>
              </a:rPr>
              <a:t>4 partner universities</a:t>
            </a:r>
          </a:p>
          <a:p>
            <a:pPr>
              <a:lnSpc>
                <a:spcPct val="130000"/>
              </a:lnSpc>
              <a:buFont typeface="Wingdings" panose="05000000000000000000" pitchFamily="2" charset="2"/>
              <a:buChar char="Ø"/>
            </a:pPr>
            <a:r>
              <a:rPr lang="en-US" sz="3200" dirty="0">
                <a:latin typeface="+mj-lt"/>
                <a:ea typeface="+mj-ea"/>
                <a:cs typeface="+mj-cs"/>
              </a:rPr>
              <a:t>8 case studies on Digital Education Methodology</a:t>
            </a:r>
          </a:p>
          <a:p>
            <a:pPr>
              <a:lnSpc>
                <a:spcPct val="130000"/>
              </a:lnSpc>
              <a:buFont typeface="Wingdings" panose="05000000000000000000" pitchFamily="2" charset="2"/>
              <a:buChar char="Ø"/>
            </a:pPr>
            <a:r>
              <a:rPr lang="en-US" sz="3200" dirty="0">
                <a:latin typeface="+mj-lt"/>
                <a:ea typeface="+mj-ea"/>
                <a:cs typeface="+mj-cs"/>
              </a:rPr>
              <a:t>1 case study on applications of blockchain technology in Digital Education Recognition</a:t>
            </a:r>
          </a:p>
        </p:txBody>
      </p:sp>
    </p:spTree>
    <p:extLst>
      <p:ext uri="{BB962C8B-B14F-4D97-AF65-F5344CB8AC3E}">
        <p14:creationId xmlns:p14="http://schemas.microsoft.com/office/powerpoint/2010/main" val="214284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F98732FF-AF84-1DEB-1978-7B878A92B60E}"/>
              </a:ext>
            </a:extLst>
          </p:cNvPr>
          <p:cNvSpPr>
            <a:spLocks noGrp="1"/>
          </p:cNvSpPr>
          <p:nvPr>
            <p:ph type="title"/>
          </p:nvPr>
        </p:nvSpPr>
        <p:spPr>
          <a:xfrm>
            <a:off x="1136428" y="627564"/>
            <a:ext cx="7474172" cy="1112459"/>
          </a:xfrm>
        </p:spPr>
        <p:txBody>
          <a:bodyPr>
            <a:noAutofit/>
          </a:bodyPr>
          <a:lstStyle/>
          <a:p>
            <a:pPr marL="0" indent="0">
              <a:buNone/>
            </a:pPr>
            <a:r>
              <a:rPr lang="en-US" dirty="0">
                <a:solidFill>
                  <a:srgbClr val="0070C0"/>
                </a:solidFill>
              </a:rPr>
              <a:t>Partners</a:t>
            </a:r>
            <a:endParaRPr lang="en-US" dirty="0">
              <a:solidFill>
                <a:srgbClr val="0070C0"/>
              </a:solidFill>
              <a:latin typeface="+mj-lt"/>
              <a:ea typeface="+mj-ea"/>
              <a:cs typeface="+mj-cs"/>
            </a:endParaRPr>
          </a:p>
        </p:txBody>
      </p:sp>
      <p:sp>
        <p:nvSpPr>
          <p:cNvPr id="22" name="Content Placeholder 10">
            <a:extLst>
              <a:ext uri="{FF2B5EF4-FFF2-40B4-BE49-F238E27FC236}">
                <a16:creationId xmlns:a16="http://schemas.microsoft.com/office/drawing/2014/main" id="{91EA0BDF-21C7-3E87-F5B9-D3EE0F13D630}"/>
              </a:ext>
            </a:extLst>
          </p:cNvPr>
          <p:cNvSpPr>
            <a:spLocks noGrp="1"/>
          </p:cNvSpPr>
          <p:nvPr>
            <p:ph idx="1"/>
          </p:nvPr>
        </p:nvSpPr>
        <p:spPr>
          <a:xfrm>
            <a:off x="825911" y="1740022"/>
            <a:ext cx="7999390" cy="4827925"/>
          </a:xfrm>
        </p:spPr>
        <p:txBody>
          <a:bodyPr anchor="ctr">
            <a:normAutofit/>
          </a:bodyPr>
          <a:lstStyle/>
          <a:p>
            <a:pPr>
              <a:lnSpc>
                <a:spcPct val="110000"/>
              </a:lnSpc>
              <a:spcAft>
                <a:spcPts val="600"/>
              </a:spcAft>
            </a:pPr>
            <a:r>
              <a:rPr lang="en-US" sz="2400" dirty="0"/>
              <a:t>Brno University of Technology (CZ)</a:t>
            </a:r>
          </a:p>
          <a:p>
            <a:pPr>
              <a:lnSpc>
                <a:spcPct val="110000"/>
              </a:lnSpc>
              <a:spcAft>
                <a:spcPts val="600"/>
              </a:spcAft>
            </a:pPr>
            <a:endParaRPr lang="en-US" sz="2400" dirty="0"/>
          </a:p>
          <a:p>
            <a:pPr>
              <a:lnSpc>
                <a:spcPct val="110000"/>
              </a:lnSpc>
              <a:spcAft>
                <a:spcPts val="600"/>
              </a:spcAft>
            </a:pPr>
            <a:r>
              <a:rPr lang="en-US" sz="2400" dirty="0"/>
              <a:t>University POLITEHNICA of Bucharest (RO)</a:t>
            </a:r>
          </a:p>
          <a:p>
            <a:pPr>
              <a:lnSpc>
                <a:spcPct val="110000"/>
              </a:lnSpc>
              <a:spcAft>
                <a:spcPts val="600"/>
              </a:spcAft>
            </a:pPr>
            <a:endParaRPr lang="en-US" sz="2400" dirty="0"/>
          </a:p>
          <a:p>
            <a:pPr>
              <a:lnSpc>
                <a:spcPct val="110000"/>
              </a:lnSpc>
              <a:spcAft>
                <a:spcPts val="600"/>
              </a:spcAft>
            </a:pPr>
            <a:r>
              <a:rPr lang="en-US" sz="2400" dirty="0" err="1"/>
              <a:t>Bifröst</a:t>
            </a:r>
            <a:r>
              <a:rPr lang="en-US" sz="2400" dirty="0"/>
              <a:t> University (IS)</a:t>
            </a:r>
          </a:p>
          <a:p>
            <a:pPr>
              <a:lnSpc>
                <a:spcPct val="110000"/>
              </a:lnSpc>
              <a:spcAft>
                <a:spcPts val="600"/>
              </a:spcAft>
            </a:pPr>
            <a:endParaRPr lang="en-US" sz="2400" dirty="0"/>
          </a:p>
          <a:p>
            <a:pPr>
              <a:lnSpc>
                <a:spcPct val="110000"/>
              </a:lnSpc>
              <a:spcAft>
                <a:spcPts val="600"/>
              </a:spcAft>
            </a:pPr>
            <a:r>
              <a:rPr lang="en-US" sz="2400" dirty="0"/>
              <a:t>University of </a:t>
            </a:r>
            <a:r>
              <a:rPr lang="en-US" sz="2400" dirty="0" err="1"/>
              <a:t>Agder</a:t>
            </a:r>
            <a:r>
              <a:rPr lang="en-US" sz="2400" dirty="0"/>
              <a:t> (NO)</a:t>
            </a:r>
            <a:endParaRPr lang="ro-RO" sz="2400" dirty="0"/>
          </a:p>
        </p:txBody>
      </p:sp>
      <p:sp>
        <p:nvSpPr>
          <p:cNvPr id="23" name="Rectangle 15">
            <a:extLst>
              <a:ext uri="{FF2B5EF4-FFF2-40B4-BE49-F238E27FC236}">
                <a16:creationId xmlns:a16="http://schemas.microsoft.com/office/drawing/2014/main" id="{3264485F-EEC4-19E4-4F15-6263C2722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17">
            <a:extLst>
              <a:ext uri="{FF2B5EF4-FFF2-40B4-BE49-F238E27FC236}">
                <a16:creationId xmlns:a16="http://schemas.microsoft.com/office/drawing/2014/main" id="{2E16F683-104C-F213-869F-26406E466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Content Placeholder 6" descr="Logo&#10;&#10;Description automatically generated">
            <a:extLst>
              <a:ext uri="{FF2B5EF4-FFF2-40B4-BE49-F238E27FC236}">
                <a16:creationId xmlns:a16="http://schemas.microsoft.com/office/drawing/2014/main" id="{6283A37D-72BD-618B-D406-D9A23A46C2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5498" y="3061503"/>
            <a:ext cx="1959975" cy="734991"/>
          </a:xfrm>
          <a:prstGeom prst="rect">
            <a:avLst/>
          </a:prstGeom>
        </p:spPr>
      </p:pic>
      <p:sp>
        <p:nvSpPr>
          <p:cNvPr id="26" name="Slide Number Placeholder 4">
            <a:extLst>
              <a:ext uri="{FF2B5EF4-FFF2-40B4-BE49-F238E27FC236}">
                <a16:creationId xmlns:a16="http://schemas.microsoft.com/office/drawing/2014/main" id="{2C1E962E-EF04-6279-9D5D-F1D8B982929A}"/>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3</a:t>
            </a:fld>
            <a:endParaRPr lang="en-US">
              <a:solidFill>
                <a:srgbClr val="FFFFFF"/>
              </a:solidFill>
            </a:endParaRPr>
          </a:p>
        </p:txBody>
      </p:sp>
      <p:pic>
        <p:nvPicPr>
          <p:cNvPr id="27" name="Picture 6" descr="A picture containing diagram&#10;&#10;Description automatically generated">
            <a:extLst>
              <a:ext uri="{FF2B5EF4-FFF2-40B4-BE49-F238E27FC236}">
                <a16:creationId xmlns:a16="http://schemas.microsoft.com/office/drawing/2014/main" id="{526F0334-EDD4-129E-DE42-55645FA24B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4183" y="3060330"/>
            <a:ext cx="1004260" cy="1004260"/>
          </a:xfrm>
          <a:prstGeom prst="rect">
            <a:avLst/>
          </a:prstGeom>
        </p:spPr>
      </p:pic>
      <p:pic>
        <p:nvPicPr>
          <p:cNvPr id="28" name="Picture 8" descr="Logo, company name&#10;&#10;Description automatically generated">
            <a:extLst>
              <a:ext uri="{FF2B5EF4-FFF2-40B4-BE49-F238E27FC236}">
                <a16:creationId xmlns:a16="http://schemas.microsoft.com/office/drawing/2014/main" id="{8782547E-A386-8ADA-E018-3748E5F638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2762" y="4276284"/>
            <a:ext cx="1380226" cy="1007565"/>
          </a:xfrm>
          <a:prstGeom prst="rect">
            <a:avLst/>
          </a:prstGeom>
        </p:spPr>
      </p:pic>
      <p:pic>
        <p:nvPicPr>
          <p:cNvPr id="29" name="Picture 10" descr="Logo, company name&#10;&#10;Description automatically generated">
            <a:extLst>
              <a:ext uri="{FF2B5EF4-FFF2-40B4-BE49-F238E27FC236}">
                <a16:creationId xmlns:a16="http://schemas.microsoft.com/office/drawing/2014/main" id="{0F9EB1CC-7968-D0D1-6BEF-2C601E850C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12630" y="5343509"/>
            <a:ext cx="1660358" cy="1215189"/>
          </a:xfrm>
          <a:prstGeom prst="rect">
            <a:avLst/>
          </a:prstGeom>
        </p:spPr>
      </p:pic>
      <p:pic>
        <p:nvPicPr>
          <p:cNvPr id="30" name="Picture 12" descr="Text&#10;&#10;Description automatically generated with low confidence">
            <a:extLst>
              <a:ext uri="{FF2B5EF4-FFF2-40B4-BE49-F238E27FC236}">
                <a16:creationId xmlns:a16="http://schemas.microsoft.com/office/drawing/2014/main" id="{F4C997BE-B159-D480-29F2-495A31C545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64402" y="1940012"/>
            <a:ext cx="1913378" cy="837801"/>
          </a:xfrm>
          <a:prstGeom prst="rect">
            <a:avLst/>
          </a:prstGeom>
        </p:spPr>
      </p:pic>
    </p:spTree>
    <p:extLst>
      <p:ext uri="{BB962C8B-B14F-4D97-AF65-F5344CB8AC3E}">
        <p14:creationId xmlns:p14="http://schemas.microsoft.com/office/powerpoint/2010/main" val="242597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 calcmode="lin" valueType="num">
                                      <p:cBhvr additive="base">
                                        <p:cTn id="7"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2">
                                            <p:txEl>
                                              <p:pRg st="2" end="2"/>
                                            </p:txEl>
                                          </p:spTgt>
                                        </p:tgtEl>
                                        <p:attrNameLst>
                                          <p:attrName>style.visibility</p:attrName>
                                        </p:attrNameLst>
                                      </p:cBhvr>
                                      <p:to>
                                        <p:strVal val="visible"/>
                                      </p:to>
                                    </p:set>
                                    <p:anim calcmode="lin" valueType="num">
                                      <p:cBhvr additive="base">
                                        <p:cTn id="17"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anim calcmode="lin" valueType="num">
                                      <p:cBhvr additive="base">
                                        <p:cTn id="21" dur="500" fill="hold"/>
                                        <p:tgtEl>
                                          <p:spTgt spid="27"/>
                                        </p:tgtEl>
                                        <p:attrNameLst>
                                          <p:attrName>ppt_x</p:attrName>
                                        </p:attrNameLst>
                                      </p:cBhvr>
                                      <p:tavLst>
                                        <p:tav tm="0">
                                          <p:val>
                                            <p:strVal val="#ppt_x"/>
                                          </p:val>
                                        </p:tav>
                                        <p:tav tm="100000">
                                          <p:val>
                                            <p:strVal val="#ppt_x"/>
                                          </p:val>
                                        </p:tav>
                                      </p:tavLst>
                                    </p:anim>
                                    <p:anim calcmode="lin" valueType="num">
                                      <p:cBhvr additive="base">
                                        <p:cTn id="2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2">
                                            <p:txEl>
                                              <p:pRg st="4" end="4"/>
                                            </p:txEl>
                                          </p:spTgt>
                                        </p:tgtEl>
                                        <p:attrNameLst>
                                          <p:attrName>style.visibility</p:attrName>
                                        </p:attrNameLst>
                                      </p:cBhvr>
                                      <p:to>
                                        <p:strVal val="visible"/>
                                      </p:to>
                                    </p:set>
                                    <p:anim calcmode="lin" valueType="num">
                                      <p:cBhvr additive="base">
                                        <p:cTn id="27" dur="500" fill="hold"/>
                                        <p:tgtEl>
                                          <p:spTgt spid="2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anim calcmode="lin" valueType="num">
                                      <p:cBhvr additive="base">
                                        <p:cTn id="31" dur="500" fill="hold"/>
                                        <p:tgtEl>
                                          <p:spTgt spid="28"/>
                                        </p:tgtEl>
                                        <p:attrNameLst>
                                          <p:attrName>ppt_x</p:attrName>
                                        </p:attrNameLst>
                                      </p:cBhvr>
                                      <p:tavLst>
                                        <p:tav tm="0">
                                          <p:val>
                                            <p:strVal val="#ppt_x"/>
                                          </p:val>
                                        </p:tav>
                                        <p:tav tm="100000">
                                          <p:val>
                                            <p:strVal val="#ppt_x"/>
                                          </p:val>
                                        </p:tav>
                                      </p:tavLst>
                                    </p:anim>
                                    <p:anim calcmode="lin" valueType="num">
                                      <p:cBhvr additive="base">
                                        <p:cTn id="3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2">
                                            <p:txEl>
                                              <p:pRg st="6" end="6"/>
                                            </p:txEl>
                                          </p:spTgt>
                                        </p:tgtEl>
                                        <p:attrNameLst>
                                          <p:attrName>style.visibility</p:attrName>
                                        </p:attrNameLst>
                                      </p:cBhvr>
                                      <p:to>
                                        <p:strVal val="visible"/>
                                      </p:to>
                                    </p:set>
                                    <p:anim calcmode="lin" valueType="num">
                                      <p:cBhvr additive="base">
                                        <p:cTn id="37" dur="500" fill="hold"/>
                                        <p:tgtEl>
                                          <p:spTgt spid="2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9"/>
                                        </p:tgtEl>
                                        <p:attrNameLst>
                                          <p:attrName>style.visibility</p:attrName>
                                        </p:attrNameLst>
                                      </p:cBhvr>
                                      <p:to>
                                        <p:strVal val="visible"/>
                                      </p:to>
                                    </p:set>
                                    <p:anim calcmode="lin" valueType="num">
                                      <p:cBhvr additive="base">
                                        <p:cTn id="41" dur="500" fill="hold"/>
                                        <p:tgtEl>
                                          <p:spTgt spid="29"/>
                                        </p:tgtEl>
                                        <p:attrNameLst>
                                          <p:attrName>ppt_x</p:attrName>
                                        </p:attrNameLst>
                                      </p:cBhvr>
                                      <p:tavLst>
                                        <p:tav tm="0">
                                          <p:val>
                                            <p:strVal val="#ppt_x"/>
                                          </p:val>
                                        </p:tav>
                                        <p:tav tm="100000">
                                          <p:val>
                                            <p:strVal val="#ppt_x"/>
                                          </p:val>
                                        </p:tav>
                                      </p:tavLst>
                                    </p:anim>
                                    <p:anim calcmode="lin" valueType="num">
                                      <p:cBhvr additive="base">
                                        <p:cTn id="4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7B22B9D-3586-ADAC-91FE-3DF7698CB6D1}"/>
              </a:ext>
            </a:extLst>
          </p:cNvPr>
          <p:cNvSpPr txBox="1">
            <a:spLocks/>
          </p:cNvSpPr>
          <p:nvPr/>
        </p:nvSpPr>
        <p:spPr>
          <a:xfrm>
            <a:off x="1136428" y="627564"/>
            <a:ext cx="7474172" cy="11124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rgbClr val="0070C0"/>
                </a:solidFill>
              </a:rPr>
              <a:t>Topics</a:t>
            </a:r>
            <a:endParaRPr lang="en-US" dirty="0">
              <a:solidFill>
                <a:srgbClr val="0070C0"/>
              </a:solidFill>
            </a:endParaRPr>
          </a:p>
        </p:txBody>
      </p:sp>
      <p:sp>
        <p:nvSpPr>
          <p:cNvPr id="12" name="Content Placeholder 10">
            <a:extLst>
              <a:ext uri="{FF2B5EF4-FFF2-40B4-BE49-F238E27FC236}">
                <a16:creationId xmlns:a16="http://schemas.microsoft.com/office/drawing/2014/main" id="{969EB793-FFDE-7C32-FF7B-ED6B026FAAE9}"/>
              </a:ext>
            </a:extLst>
          </p:cNvPr>
          <p:cNvSpPr txBox="1">
            <a:spLocks/>
          </p:cNvSpPr>
          <p:nvPr/>
        </p:nvSpPr>
        <p:spPr>
          <a:xfrm>
            <a:off x="825911" y="1740022"/>
            <a:ext cx="7999390" cy="4827925"/>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Aft>
                <a:spcPts val="600"/>
              </a:spcAft>
            </a:pPr>
            <a:r>
              <a:rPr lang="en-US" sz="2400"/>
              <a:t>Sustainable Leadership</a:t>
            </a:r>
          </a:p>
          <a:p>
            <a:pPr>
              <a:lnSpc>
                <a:spcPct val="110000"/>
              </a:lnSpc>
              <a:spcAft>
                <a:spcPts val="600"/>
              </a:spcAft>
            </a:pPr>
            <a:r>
              <a:rPr lang="en-US" sz="2400"/>
              <a:t>Mathematics</a:t>
            </a:r>
          </a:p>
          <a:p>
            <a:pPr>
              <a:lnSpc>
                <a:spcPct val="110000"/>
              </a:lnSpc>
              <a:spcAft>
                <a:spcPts val="600"/>
              </a:spcAft>
            </a:pPr>
            <a:r>
              <a:rPr lang="en-US" sz="2400"/>
              <a:t>Quality Management</a:t>
            </a:r>
          </a:p>
          <a:p>
            <a:pPr>
              <a:lnSpc>
                <a:spcPct val="110000"/>
              </a:lnSpc>
              <a:spcAft>
                <a:spcPts val="600"/>
              </a:spcAft>
            </a:pPr>
            <a:r>
              <a:rPr lang="en-US" sz="2400"/>
              <a:t>Modelling &amp; Control in Bioengineering</a:t>
            </a:r>
          </a:p>
          <a:p>
            <a:pPr>
              <a:lnSpc>
                <a:spcPct val="110000"/>
              </a:lnSpc>
              <a:spcAft>
                <a:spcPts val="600"/>
              </a:spcAft>
            </a:pPr>
            <a:r>
              <a:rPr lang="en-US" sz="2400"/>
              <a:t>Applied Mathematics</a:t>
            </a:r>
          </a:p>
          <a:p>
            <a:pPr>
              <a:lnSpc>
                <a:spcPct val="110000"/>
              </a:lnSpc>
              <a:spcAft>
                <a:spcPts val="600"/>
              </a:spcAft>
            </a:pPr>
            <a:r>
              <a:rPr lang="en-US" sz="2400"/>
              <a:t>Statistics, Market Research</a:t>
            </a:r>
          </a:p>
          <a:p>
            <a:pPr>
              <a:lnSpc>
                <a:spcPct val="110000"/>
              </a:lnSpc>
              <a:spcAft>
                <a:spcPts val="600"/>
              </a:spcAft>
            </a:pPr>
            <a:r>
              <a:rPr lang="en-US" sz="2400"/>
              <a:t>Storytelling in Social Science</a:t>
            </a:r>
          </a:p>
          <a:p>
            <a:pPr>
              <a:lnSpc>
                <a:spcPct val="110000"/>
              </a:lnSpc>
              <a:spcAft>
                <a:spcPts val="600"/>
              </a:spcAft>
            </a:pPr>
            <a:r>
              <a:rPr lang="en-US" sz="2400"/>
              <a:t>Eye-tracking &amp; Mathematics</a:t>
            </a:r>
            <a:endParaRPr lang="ro-RO" sz="2400" dirty="0"/>
          </a:p>
        </p:txBody>
      </p:sp>
      <p:sp>
        <p:nvSpPr>
          <p:cNvPr id="13" name="Rectangle 15">
            <a:extLst>
              <a:ext uri="{FF2B5EF4-FFF2-40B4-BE49-F238E27FC236}">
                <a16:creationId xmlns:a16="http://schemas.microsoft.com/office/drawing/2014/main" id="{D662C7D3-6EEF-48EE-BFDD-018CA8346E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7">
            <a:extLst>
              <a:ext uri="{FF2B5EF4-FFF2-40B4-BE49-F238E27FC236}">
                <a16:creationId xmlns:a16="http://schemas.microsoft.com/office/drawing/2014/main" id="{55BC938F-34B5-D02D-85B7-909651A54E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6" descr="Logo&#10;&#10;Description automatically generated">
            <a:extLst>
              <a:ext uri="{FF2B5EF4-FFF2-40B4-BE49-F238E27FC236}">
                <a16:creationId xmlns:a16="http://schemas.microsoft.com/office/drawing/2014/main" id="{BDDF10B9-54D6-AEAE-A038-D2337E2E0A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5498" y="3061503"/>
            <a:ext cx="1959975" cy="734991"/>
          </a:xfrm>
          <a:prstGeom prst="rect">
            <a:avLst/>
          </a:prstGeom>
        </p:spPr>
      </p:pic>
      <p:sp>
        <p:nvSpPr>
          <p:cNvPr id="16" name="Slide Number Placeholder 4">
            <a:extLst>
              <a:ext uri="{FF2B5EF4-FFF2-40B4-BE49-F238E27FC236}">
                <a16:creationId xmlns:a16="http://schemas.microsoft.com/office/drawing/2014/main" id="{11B06729-609B-2B68-3431-F8D8854C5710}"/>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4</a:t>
            </a:fld>
            <a:endParaRPr lang="en-US">
              <a:solidFill>
                <a:srgbClr val="FFFFFF"/>
              </a:solidFill>
            </a:endParaRPr>
          </a:p>
        </p:txBody>
      </p:sp>
      <p:pic>
        <p:nvPicPr>
          <p:cNvPr id="17" name="Picture 6" descr="A picture containing diagram&#10;&#10;Description automatically generated">
            <a:extLst>
              <a:ext uri="{FF2B5EF4-FFF2-40B4-BE49-F238E27FC236}">
                <a16:creationId xmlns:a16="http://schemas.microsoft.com/office/drawing/2014/main" id="{B7DAC123-1F84-A700-DBB7-046A1C3C74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7319" y="3070216"/>
            <a:ext cx="1004260" cy="1004260"/>
          </a:xfrm>
          <a:prstGeom prst="rect">
            <a:avLst/>
          </a:prstGeom>
        </p:spPr>
      </p:pic>
      <p:pic>
        <p:nvPicPr>
          <p:cNvPr id="18" name="Picture 8" descr="Logo, company name&#10;&#10;Description automatically generated">
            <a:extLst>
              <a:ext uri="{FF2B5EF4-FFF2-40B4-BE49-F238E27FC236}">
                <a16:creationId xmlns:a16="http://schemas.microsoft.com/office/drawing/2014/main" id="{E61AE669-6591-75FC-BC8E-408C038649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07713" y="4225904"/>
            <a:ext cx="1380226" cy="1007565"/>
          </a:xfrm>
          <a:prstGeom prst="rect">
            <a:avLst/>
          </a:prstGeom>
        </p:spPr>
      </p:pic>
      <p:pic>
        <p:nvPicPr>
          <p:cNvPr id="19" name="Picture 10" descr="Logo, company name&#10;&#10;Description automatically generated">
            <a:extLst>
              <a:ext uri="{FF2B5EF4-FFF2-40B4-BE49-F238E27FC236}">
                <a16:creationId xmlns:a16="http://schemas.microsoft.com/office/drawing/2014/main" id="{55C83037-44D7-8B54-6B00-70FE66A216C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65821" y="5412402"/>
            <a:ext cx="1660358" cy="1215189"/>
          </a:xfrm>
          <a:prstGeom prst="rect">
            <a:avLst/>
          </a:prstGeom>
        </p:spPr>
      </p:pic>
      <p:pic>
        <p:nvPicPr>
          <p:cNvPr id="20" name="Picture 12" descr="Text&#10;&#10;Description automatically generated with low confidence">
            <a:extLst>
              <a:ext uri="{FF2B5EF4-FFF2-40B4-BE49-F238E27FC236}">
                <a16:creationId xmlns:a16="http://schemas.microsoft.com/office/drawing/2014/main" id="{A69B073A-025C-54DA-42FD-776EC7281CB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53941" y="1934062"/>
            <a:ext cx="1913378" cy="837801"/>
          </a:xfrm>
          <a:prstGeom prst="rect">
            <a:avLst/>
          </a:prstGeom>
        </p:spPr>
      </p:pic>
    </p:spTree>
    <p:extLst>
      <p:ext uri="{BB962C8B-B14F-4D97-AF65-F5344CB8AC3E}">
        <p14:creationId xmlns:p14="http://schemas.microsoft.com/office/powerpoint/2010/main" val="208179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 calcmode="lin" valueType="num">
                                      <p:cBhvr additive="base">
                                        <p:cTn id="13"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anim calcmode="lin" valueType="num">
                                      <p:cBhvr additive="base">
                                        <p:cTn id="19"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
                                            <p:txEl>
                                              <p:pRg st="2" end="2"/>
                                            </p:txEl>
                                          </p:spTgt>
                                        </p:tgtEl>
                                        <p:attrNameLst>
                                          <p:attrName>style.visibility</p:attrName>
                                        </p:attrNameLst>
                                      </p:cBhvr>
                                      <p:to>
                                        <p:strVal val="visible"/>
                                      </p:to>
                                    </p:set>
                                    <p:anim calcmode="lin" valueType="num">
                                      <p:cBhvr additive="base">
                                        <p:cTn id="31"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3" end="3"/>
                                            </p:txEl>
                                          </p:spTgt>
                                        </p:tgtEl>
                                        <p:attrNameLst>
                                          <p:attrName>style.visibility</p:attrName>
                                        </p:attrNameLst>
                                      </p:cBhvr>
                                      <p:to>
                                        <p:strVal val="visible"/>
                                      </p:to>
                                    </p:set>
                                    <p:anim calcmode="lin" valueType="num">
                                      <p:cBhvr additive="base">
                                        <p:cTn id="37"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2">
                                            <p:txEl>
                                              <p:pRg st="4" end="4"/>
                                            </p:txEl>
                                          </p:spTgt>
                                        </p:tgtEl>
                                        <p:attrNameLst>
                                          <p:attrName>style.visibility</p:attrName>
                                        </p:attrNameLst>
                                      </p:cBhvr>
                                      <p:to>
                                        <p:strVal val="visible"/>
                                      </p:to>
                                    </p:set>
                                    <p:anim calcmode="lin" valueType="num">
                                      <p:cBhvr additive="base">
                                        <p:cTn id="49"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2">
                                            <p:txEl>
                                              <p:pRg st="5" end="5"/>
                                            </p:txEl>
                                          </p:spTgt>
                                        </p:tgtEl>
                                        <p:attrNameLst>
                                          <p:attrName>style.visibility</p:attrName>
                                        </p:attrNameLst>
                                      </p:cBhvr>
                                      <p:to>
                                        <p:strVal val="visible"/>
                                      </p:to>
                                    </p:set>
                                    <p:anim calcmode="lin" valueType="num">
                                      <p:cBhvr additive="base">
                                        <p:cTn id="55"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additive="base">
                                        <p:cTn id="61" dur="500" fill="hold"/>
                                        <p:tgtEl>
                                          <p:spTgt spid="19"/>
                                        </p:tgtEl>
                                        <p:attrNameLst>
                                          <p:attrName>ppt_x</p:attrName>
                                        </p:attrNameLst>
                                      </p:cBhvr>
                                      <p:tavLst>
                                        <p:tav tm="0">
                                          <p:val>
                                            <p:strVal val="#ppt_x"/>
                                          </p:val>
                                        </p:tav>
                                        <p:tav tm="100000">
                                          <p:val>
                                            <p:strVal val="#ppt_x"/>
                                          </p:val>
                                        </p:tav>
                                      </p:tavLst>
                                    </p:anim>
                                    <p:anim calcmode="lin" valueType="num">
                                      <p:cBhvr additive="base">
                                        <p:cTn id="6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2">
                                            <p:txEl>
                                              <p:pRg st="6" end="6"/>
                                            </p:txEl>
                                          </p:spTgt>
                                        </p:tgtEl>
                                        <p:attrNameLst>
                                          <p:attrName>style.visibility</p:attrName>
                                        </p:attrNameLst>
                                      </p:cBhvr>
                                      <p:to>
                                        <p:strVal val="visible"/>
                                      </p:to>
                                    </p:set>
                                    <p:anim calcmode="lin" valueType="num">
                                      <p:cBhvr additive="base">
                                        <p:cTn id="67"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2">
                                            <p:txEl>
                                              <p:pRg st="7" end="7"/>
                                            </p:txEl>
                                          </p:spTgt>
                                        </p:tgtEl>
                                        <p:attrNameLst>
                                          <p:attrName>style.visibility</p:attrName>
                                        </p:attrNameLst>
                                      </p:cBhvr>
                                      <p:to>
                                        <p:strVal val="visible"/>
                                      </p:to>
                                    </p:set>
                                    <p:anim calcmode="lin" valueType="num">
                                      <p:cBhvr additive="base">
                                        <p:cTn id="73" dur="500" fill="hold"/>
                                        <p:tgtEl>
                                          <p:spTgt spid="12">
                                            <p:txEl>
                                              <p:pRg st="7" end="7"/>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679694" y="585660"/>
            <a:ext cx="8257476" cy="1423178"/>
          </a:xfrm>
        </p:spPr>
        <p:txBody>
          <a:bodyPr>
            <a:noAutofit/>
          </a:bodyPr>
          <a:lstStyle/>
          <a:p>
            <a:pPr algn="just"/>
            <a:r>
              <a:rPr lang="en-US" sz="2800" dirty="0">
                <a:solidFill>
                  <a:srgbClr val="0070C0"/>
                </a:solidFill>
              </a:rPr>
              <a:t>Case: Modelling &amp; Control of Aerobic Bioprocesses – Case Studies  </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Implement digital technologies, project-based learning and gamification into the learning process to ensure sustainability and flexibility between face-to-face, on-line or blended learning.</a:t>
            </a:r>
          </a:p>
          <a:p>
            <a:pPr marL="0" indent="0" algn="just">
              <a:lnSpc>
                <a:spcPct val="100000"/>
              </a:lnSpc>
              <a:spcAft>
                <a:spcPts val="1200"/>
              </a:spcAft>
              <a:buNone/>
            </a:pPr>
            <a:r>
              <a:rPr lang="en-US" sz="2000" i="1" u="sng" dirty="0">
                <a:solidFill>
                  <a:srgbClr val="0070C0"/>
                </a:solidFill>
              </a:rPr>
              <a:t>Idea</a:t>
            </a:r>
            <a:r>
              <a:rPr lang="en-US" sz="2000" dirty="0"/>
              <a:t>: (Master) students of bioinformatics engage and learn through developing games.</a:t>
            </a:r>
          </a:p>
          <a:p>
            <a:pPr marL="0" indent="0" algn="just">
              <a:lnSpc>
                <a:spcPct val="100000"/>
              </a:lnSpc>
              <a:spcAft>
                <a:spcPts val="1200"/>
              </a:spcAft>
              <a:buNone/>
            </a:pPr>
            <a:r>
              <a:rPr lang="en-US" sz="2000" i="1" u="sng" dirty="0">
                <a:solidFill>
                  <a:srgbClr val="0070C0"/>
                </a:solidFill>
              </a:rPr>
              <a:t>Description</a:t>
            </a:r>
            <a:r>
              <a:rPr lang="en-US" sz="2000" dirty="0"/>
              <a:t>: Teamwork. Choose a game type. Freedom in methods, consultations (presentation of progress, real time feedback from peers and the teacher).  Active listening.</a:t>
            </a:r>
          </a:p>
          <a:p>
            <a:pPr marL="0" indent="0" algn="just">
              <a:lnSpc>
                <a:spcPct val="100000"/>
              </a:lnSpc>
              <a:spcAft>
                <a:spcPts val="1200"/>
              </a:spcAft>
              <a:buNone/>
            </a:pPr>
            <a:r>
              <a:rPr lang="en-US" sz="2000" i="1" u="sng" dirty="0">
                <a:solidFill>
                  <a:srgbClr val="0070C0"/>
                </a:solidFill>
              </a:rPr>
              <a:t>Outcomes</a:t>
            </a:r>
            <a:r>
              <a:rPr lang="en-US" sz="2000" dirty="0"/>
              <a:t>: How to conduct research. How to work in a team. How to divide the tasks between the team members. How to effectively use digital platforms. (And they had fun.)</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5</a:t>
            </a:fld>
            <a:endParaRPr lang="en-US">
              <a:solidFill>
                <a:srgbClr val="FFFFFF"/>
              </a:solidFill>
            </a:endParaRPr>
          </a:p>
        </p:txBody>
      </p:sp>
      <p:pic>
        <p:nvPicPr>
          <p:cNvPr id="4" name="Picture 3" descr="A picture containing diagram&#10;&#10;Description automatically generated">
            <a:extLst>
              <a:ext uri="{FF2B5EF4-FFF2-40B4-BE49-F238E27FC236}">
                <a16:creationId xmlns:a16="http://schemas.microsoft.com/office/drawing/2014/main" id="{2FDA5844-6032-1C02-F997-7FD803183F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7384" y="193041"/>
            <a:ext cx="1146112" cy="1146112"/>
          </a:xfrm>
          <a:prstGeom prst="rect">
            <a:avLst/>
          </a:prstGeom>
        </p:spPr>
      </p:pic>
    </p:spTree>
    <p:extLst>
      <p:ext uri="{BB962C8B-B14F-4D97-AF65-F5344CB8AC3E}">
        <p14:creationId xmlns:p14="http://schemas.microsoft.com/office/powerpoint/2010/main" val="104387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 Quality Management</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Implement digital technologies and project-based learning into the learning process to ensure sustainability and flexibility between face-to-face, on-line or blended learning.</a:t>
            </a:r>
          </a:p>
          <a:p>
            <a:pPr marL="0" indent="0" algn="just">
              <a:lnSpc>
                <a:spcPct val="100000"/>
              </a:lnSpc>
              <a:spcAft>
                <a:spcPts val="1200"/>
              </a:spcAft>
              <a:buNone/>
            </a:pPr>
            <a:r>
              <a:rPr lang="en-US" sz="2000" i="1" u="sng" dirty="0">
                <a:solidFill>
                  <a:srgbClr val="0070C0"/>
                </a:solidFill>
              </a:rPr>
              <a:t>Idea</a:t>
            </a:r>
            <a:r>
              <a:rPr lang="en-US" sz="2000" dirty="0"/>
              <a:t>: Students learn by working through projects.</a:t>
            </a:r>
          </a:p>
          <a:p>
            <a:pPr marL="0" indent="0" algn="just">
              <a:lnSpc>
                <a:spcPct val="100000"/>
              </a:lnSpc>
              <a:spcAft>
                <a:spcPts val="1200"/>
              </a:spcAft>
              <a:buNone/>
            </a:pPr>
            <a:r>
              <a:rPr lang="en-US" sz="2000" i="1" u="sng" dirty="0">
                <a:solidFill>
                  <a:srgbClr val="0070C0"/>
                </a:solidFill>
              </a:rPr>
              <a:t>Description</a:t>
            </a:r>
            <a:r>
              <a:rPr lang="en-US" sz="2000" dirty="0"/>
              <a:t>: Teamwork. Homework + project, two phases (draft – feedback from peers and the teacher – redesign). Active listening.</a:t>
            </a:r>
          </a:p>
          <a:p>
            <a:pPr marL="0" indent="0" algn="just">
              <a:lnSpc>
                <a:spcPct val="100000"/>
              </a:lnSpc>
              <a:spcAft>
                <a:spcPts val="1200"/>
              </a:spcAft>
              <a:buNone/>
            </a:pPr>
            <a:r>
              <a:rPr lang="en-US" sz="2000" i="1" u="sng" dirty="0">
                <a:solidFill>
                  <a:srgbClr val="0070C0"/>
                </a:solidFill>
              </a:rPr>
              <a:t>Outcomes</a:t>
            </a:r>
            <a:r>
              <a:rPr lang="en-US" sz="2000" dirty="0"/>
              <a:t>: How to conduct research. How to identify quality practices. How to understand the principle of benchmarking. How to work in a team. How to divide the tasks between the team members. How to effectively use digital platforms. How to identify product nonconformity and how to propose corrective actions. How to use the standards efficiently and effectively. </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6</a:t>
            </a:fld>
            <a:endParaRPr lang="en-US">
              <a:solidFill>
                <a:srgbClr val="FFFFFF"/>
              </a:solidFill>
            </a:endParaRPr>
          </a:p>
        </p:txBody>
      </p:sp>
      <p:pic>
        <p:nvPicPr>
          <p:cNvPr id="4" name="Picture 3" descr="A picture containing diagram&#10;&#10;Description automatically generated">
            <a:extLst>
              <a:ext uri="{FF2B5EF4-FFF2-40B4-BE49-F238E27FC236}">
                <a16:creationId xmlns:a16="http://schemas.microsoft.com/office/drawing/2014/main" id="{2FDA5844-6032-1C02-F997-7FD803183F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7384" y="193041"/>
            <a:ext cx="1146112" cy="1146112"/>
          </a:xfrm>
          <a:prstGeom prst="rect">
            <a:avLst/>
          </a:prstGeom>
        </p:spPr>
      </p:pic>
    </p:spTree>
    <p:extLst>
      <p:ext uri="{BB962C8B-B14F-4D97-AF65-F5344CB8AC3E}">
        <p14:creationId xmlns:p14="http://schemas.microsoft.com/office/powerpoint/2010/main" val="2816469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a:t>
            </a:r>
            <a:r>
              <a:rPr lang="ro-RO" sz="2800" dirty="0">
                <a:solidFill>
                  <a:srgbClr val="0070C0"/>
                </a:solidFill>
              </a:rPr>
              <a:t> </a:t>
            </a:r>
            <a:r>
              <a:rPr lang="en-US" sz="2800" dirty="0">
                <a:solidFill>
                  <a:srgbClr val="0070C0"/>
                </a:solidFill>
              </a:rPr>
              <a:t>Social</a:t>
            </a:r>
            <a:r>
              <a:rPr lang="ro-RO" sz="2800" dirty="0">
                <a:solidFill>
                  <a:srgbClr val="0070C0"/>
                </a:solidFill>
              </a:rPr>
              <a:t> </a:t>
            </a:r>
            <a:r>
              <a:rPr lang="en-US" sz="2800" dirty="0">
                <a:solidFill>
                  <a:srgbClr val="0070C0"/>
                </a:solidFill>
              </a:rPr>
              <a:t>science</a:t>
            </a:r>
            <a:r>
              <a:rPr lang="ro-RO" sz="2800" dirty="0">
                <a:solidFill>
                  <a:srgbClr val="0070C0"/>
                </a:solidFill>
              </a:rPr>
              <a:t> - </a:t>
            </a:r>
            <a:r>
              <a:rPr lang="ro-RO" sz="2800" dirty="0" err="1">
                <a:solidFill>
                  <a:srgbClr val="0070C0"/>
                </a:solidFill>
              </a:rPr>
              <a:t>communication</a:t>
            </a:r>
            <a:r>
              <a:rPr lang="ro-RO" sz="2800" dirty="0">
                <a:solidFill>
                  <a:srgbClr val="0070C0"/>
                </a:solidFill>
              </a:rPr>
              <a:t> </a:t>
            </a:r>
            <a:r>
              <a:rPr lang="ro-RO" sz="2800" dirty="0" err="1">
                <a:solidFill>
                  <a:srgbClr val="0070C0"/>
                </a:solidFill>
              </a:rPr>
              <a:t>studies</a:t>
            </a:r>
            <a:endParaRPr lang="en-US" sz="2800" dirty="0">
              <a:solidFill>
                <a:srgbClr val="0070C0"/>
              </a:solidFill>
            </a:endParaRP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36887" y="193533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a:t>
            </a:r>
            <a:r>
              <a:rPr lang="ro-RO" sz="2000" dirty="0"/>
              <a:t> P</a:t>
            </a:r>
            <a:r>
              <a:rPr lang="en-US" sz="2000" dirty="0" err="1"/>
              <a:t>roduce</a:t>
            </a:r>
            <a:r>
              <a:rPr lang="en-US" sz="2000" dirty="0"/>
              <a:t> a new set of learning tools based on student interactions, interactive story boards, new course-dedicated videos, quizzes, and other self-paced interventions made particularly for this project.</a:t>
            </a:r>
          </a:p>
          <a:p>
            <a:pPr marL="0" indent="0" algn="just">
              <a:lnSpc>
                <a:spcPct val="100000"/>
              </a:lnSpc>
              <a:spcAft>
                <a:spcPts val="1200"/>
              </a:spcAft>
              <a:buNone/>
            </a:pPr>
            <a:r>
              <a:rPr lang="en-US" sz="2000" i="1" u="sng" dirty="0">
                <a:solidFill>
                  <a:srgbClr val="0070C0"/>
                </a:solidFill>
              </a:rPr>
              <a:t>Idea</a:t>
            </a:r>
            <a:r>
              <a:rPr lang="en-US" sz="2000" dirty="0"/>
              <a:t>: From a sequence to modules. From intensive to more time to mature.</a:t>
            </a:r>
          </a:p>
          <a:p>
            <a:pPr marL="0" indent="0" algn="just">
              <a:lnSpc>
                <a:spcPct val="100000"/>
              </a:lnSpc>
              <a:spcAft>
                <a:spcPts val="1200"/>
              </a:spcAft>
              <a:buNone/>
            </a:pPr>
            <a:r>
              <a:rPr lang="en-US" sz="2000" i="1" u="sng" dirty="0">
                <a:solidFill>
                  <a:srgbClr val="0070C0"/>
                </a:solidFill>
              </a:rPr>
              <a:t>Description</a:t>
            </a:r>
            <a:r>
              <a:rPr lang="en-US" sz="2000" dirty="0"/>
              <a:t>:</a:t>
            </a:r>
            <a:r>
              <a:rPr lang="ro-RO" sz="2000" dirty="0"/>
              <a:t> </a:t>
            </a:r>
            <a:r>
              <a:rPr lang="en-US" sz="2000" dirty="0"/>
              <a:t>Qualitative and quantitative survey data. Document analysis. Individual and group interviews. Explorative elements of situated learning.</a:t>
            </a:r>
          </a:p>
          <a:p>
            <a:pPr marL="0" indent="0" algn="just">
              <a:lnSpc>
                <a:spcPct val="100000"/>
              </a:lnSpc>
              <a:spcAft>
                <a:spcPts val="1200"/>
              </a:spcAft>
              <a:buNone/>
            </a:pPr>
            <a:r>
              <a:rPr lang="en-US" sz="2000" i="1" u="sng" dirty="0">
                <a:solidFill>
                  <a:srgbClr val="0070C0"/>
                </a:solidFill>
              </a:rPr>
              <a:t>Outcomes</a:t>
            </a:r>
            <a:r>
              <a:rPr lang="en-US" sz="2000" dirty="0"/>
              <a:t>:</a:t>
            </a:r>
            <a:r>
              <a:rPr lang="ro-RO" sz="2000" dirty="0"/>
              <a:t> R</a:t>
            </a:r>
            <a:r>
              <a:rPr lang="en-US" sz="2000" dirty="0" err="1"/>
              <a:t>edesigned</a:t>
            </a:r>
            <a:r>
              <a:rPr lang="en-US" sz="2000" dirty="0"/>
              <a:t> BA course in Political Communication, redesigned related MA course (FLL LMS). Collaboration with Media Center.</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7</a:t>
            </a:fld>
            <a:endParaRPr lang="en-US">
              <a:solidFill>
                <a:srgbClr val="FFFFFF"/>
              </a:solidFill>
            </a:endParaRPr>
          </a:p>
        </p:txBody>
      </p:sp>
      <p:pic>
        <p:nvPicPr>
          <p:cNvPr id="4" name="Picture 3" descr="Logo, company name&#10;&#10;Description automatically generated">
            <a:extLst>
              <a:ext uri="{FF2B5EF4-FFF2-40B4-BE49-F238E27FC236}">
                <a16:creationId xmlns:a16="http://schemas.microsoft.com/office/drawing/2014/main" id="{0024B2D0-0655-4D06-1950-419A3F142C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40955" y="183924"/>
            <a:ext cx="1442644" cy="1055848"/>
          </a:xfrm>
          <a:prstGeom prst="rect">
            <a:avLst/>
          </a:prstGeom>
        </p:spPr>
      </p:pic>
    </p:spTree>
    <p:extLst>
      <p:ext uri="{BB962C8B-B14F-4D97-AF65-F5344CB8AC3E}">
        <p14:creationId xmlns:p14="http://schemas.microsoft.com/office/powerpoint/2010/main" val="2533690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 Improving students’ learning from educational videos with the help of eye tracking </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Learn more regarding students’ perception of different video formats and their impact, if any, on student learning.</a:t>
            </a:r>
          </a:p>
          <a:p>
            <a:pPr marL="0" indent="0" algn="just">
              <a:lnSpc>
                <a:spcPct val="100000"/>
              </a:lnSpc>
              <a:spcAft>
                <a:spcPts val="1200"/>
              </a:spcAft>
              <a:buNone/>
            </a:pPr>
            <a:r>
              <a:rPr lang="en-US" sz="2000" i="1" u="sng" dirty="0">
                <a:solidFill>
                  <a:srgbClr val="0070C0"/>
                </a:solidFill>
              </a:rPr>
              <a:t>Idea</a:t>
            </a:r>
            <a:r>
              <a:rPr lang="en-US" sz="2000" dirty="0"/>
              <a:t>: Test many more video formats, from simple videos taken by a mobile phone to videos produced with specialized video editors like Camtasia, Kaltura, or </a:t>
            </a:r>
            <a:r>
              <a:rPr lang="en-US" sz="2000" dirty="0" err="1"/>
              <a:t>Vmaker</a:t>
            </a:r>
            <a:r>
              <a:rPr lang="en-US" sz="2000" dirty="0"/>
              <a:t> to videos taken in a professional studio available at the University of </a:t>
            </a:r>
            <a:r>
              <a:rPr lang="en-US" sz="2000" dirty="0" err="1"/>
              <a:t>Agder</a:t>
            </a:r>
            <a:r>
              <a:rPr lang="en-US" sz="2000" dirty="0"/>
              <a:t>.</a:t>
            </a:r>
          </a:p>
          <a:p>
            <a:pPr marL="0" indent="0" algn="just">
              <a:lnSpc>
                <a:spcPct val="100000"/>
              </a:lnSpc>
              <a:spcAft>
                <a:spcPts val="1200"/>
              </a:spcAft>
              <a:buNone/>
            </a:pPr>
            <a:r>
              <a:rPr lang="en-US" sz="2000" i="1" u="sng" dirty="0">
                <a:solidFill>
                  <a:srgbClr val="0070C0"/>
                </a:solidFill>
              </a:rPr>
              <a:t>Description</a:t>
            </a:r>
            <a:r>
              <a:rPr lang="en-US" sz="2000" dirty="0"/>
              <a:t>: Studio videos. Zoom recorded videos. Multimedia stimuli. Screen-based eye tracking. Feedback questionnaire. Quantitative and qualitative data.</a:t>
            </a:r>
          </a:p>
          <a:p>
            <a:pPr marL="0" indent="0" algn="just">
              <a:lnSpc>
                <a:spcPct val="100000"/>
              </a:lnSpc>
              <a:buNone/>
            </a:pPr>
            <a:r>
              <a:rPr lang="en-US" sz="2000" i="1" u="sng" dirty="0">
                <a:solidFill>
                  <a:srgbClr val="0070C0"/>
                </a:solidFill>
              </a:rPr>
              <a:t>Outcomes</a:t>
            </a:r>
            <a:r>
              <a:rPr lang="en-US" sz="2000" dirty="0"/>
              <a:t>: Value presence of a lecturer. Prefer dynamic assisted learning. Value examples </a:t>
            </a:r>
            <a:r>
              <a:rPr lang="en-US" sz="2000"/>
              <a:t>in contrast </a:t>
            </a:r>
            <a:r>
              <a:rPr lang="en-US" sz="2000" dirty="0"/>
              <a:t>to difficulty with theory. Want more applications and examples. Writing everything is boring. </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8</a:t>
            </a:fld>
            <a:endParaRPr lang="en-US">
              <a:solidFill>
                <a:srgbClr val="FFFFFF"/>
              </a:solidFill>
            </a:endParaRPr>
          </a:p>
        </p:txBody>
      </p:sp>
      <p:pic>
        <p:nvPicPr>
          <p:cNvPr id="3" name="Picture 3" descr="Logo, company name&#10;&#10;Description automatically generated">
            <a:extLst>
              <a:ext uri="{FF2B5EF4-FFF2-40B4-BE49-F238E27FC236}">
                <a16:creationId xmlns:a16="http://schemas.microsoft.com/office/drawing/2014/main" id="{61796E39-24DC-D376-F395-470BB6C9D6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40955" y="183924"/>
            <a:ext cx="1442644" cy="1055848"/>
          </a:xfrm>
          <a:prstGeom prst="rect">
            <a:avLst/>
          </a:prstGeom>
        </p:spPr>
      </p:pic>
    </p:spTree>
    <p:extLst>
      <p:ext uri="{BB962C8B-B14F-4D97-AF65-F5344CB8AC3E}">
        <p14:creationId xmlns:p14="http://schemas.microsoft.com/office/powerpoint/2010/main" val="3046345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DE0-585D-7E2A-CA94-E8ADA8EC8986}"/>
              </a:ext>
            </a:extLst>
          </p:cNvPr>
          <p:cNvSpPr>
            <a:spLocks noGrp="1"/>
          </p:cNvSpPr>
          <p:nvPr>
            <p:ph type="title"/>
          </p:nvPr>
        </p:nvSpPr>
        <p:spPr>
          <a:xfrm>
            <a:off x="1136428" y="627564"/>
            <a:ext cx="7474172" cy="1423178"/>
          </a:xfrm>
        </p:spPr>
        <p:txBody>
          <a:bodyPr>
            <a:noAutofit/>
          </a:bodyPr>
          <a:lstStyle/>
          <a:p>
            <a:pPr algn="just"/>
            <a:r>
              <a:rPr lang="en-US" sz="2800" dirty="0">
                <a:solidFill>
                  <a:srgbClr val="0070C0"/>
                </a:solidFill>
              </a:rPr>
              <a:t>Case: Introductory Statistics. Market Research</a:t>
            </a:r>
          </a:p>
        </p:txBody>
      </p:sp>
      <p:sp>
        <p:nvSpPr>
          <p:cNvPr id="11" name="Content Placeholder 10">
            <a:extLst>
              <a:ext uri="{FF2B5EF4-FFF2-40B4-BE49-F238E27FC236}">
                <a16:creationId xmlns:a16="http://schemas.microsoft.com/office/drawing/2014/main" id="{1560D917-C6FA-631F-8478-295393F60543}"/>
              </a:ext>
            </a:extLst>
          </p:cNvPr>
          <p:cNvSpPr>
            <a:spLocks noGrp="1"/>
          </p:cNvSpPr>
          <p:nvPr>
            <p:ph idx="1"/>
          </p:nvPr>
        </p:nvSpPr>
        <p:spPr>
          <a:xfrm>
            <a:off x="526002" y="2050742"/>
            <a:ext cx="8389398" cy="4492764"/>
          </a:xfrm>
        </p:spPr>
        <p:txBody>
          <a:bodyPr anchor="ctr">
            <a:normAutofit/>
          </a:bodyPr>
          <a:lstStyle/>
          <a:p>
            <a:pPr marL="0" indent="0" algn="just">
              <a:lnSpc>
                <a:spcPct val="100000"/>
              </a:lnSpc>
              <a:spcAft>
                <a:spcPts val="1200"/>
              </a:spcAft>
              <a:buNone/>
            </a:pPr>
            <a:r>
              <a:rPr lang="en-US" sz="2000" i="1" u="sng" dirty="0">
                <a:solidFill>
                  <a:srgbClr val="0070C0"/>
                </a:solidFill>
              </a:rPr>
              <a:t>Goal</a:t>
            </a:r>
            <a:r>
              <a:rPr lang="en-US" sz="2000" dirty="0"/>
              <a:t>: Increase the skills of teachers in the use of digital tools, both for in-situ teaching and for blended or distance learning formats. Secondly, to train students’ transversal skills using a range of digital tools and methods.</a:t>
            </a:r>
          </a:p>
          <a:p>
            <a:pPr marL="0" indent="0" algn="just">
              <a:lnSpc>
                <a:spcPct val="100000"/>
              </a:lnSpc>
              <a:spcAft>
                <a:spcPts val="1200"/>
              </a:spcAft>
              <a:buNone/>
            </a:pPr>
            <a:r>
              <a:rPr lang="en-US" sz="2000" i="1" u="sng" dirty="0">
                <a:solidFill>
                  <a:srgbClr val="0070C0"/>
                </a:solidFill>
              </a:rPr>
              <a:t>Idea</a:t>
            </a:r>
            <a:r>
              <a:rPr lang="en-US" sz="2000" dirty="0"/>
              <a:t>: Inquiry-based learning, project-based learning, learning by doing.</a:t>
            </a:r>
          </a:p>
          <a:p>
            <a:pPr marL="0" indent="0" algn="just">
              <a:lnSpc>
                <a:spcPct val="100000"/>
              </a:lnSpc>
              <a:spcAft>
                <a:spcPts val="1200"/>
              </a:spcAft>
              <a:buNone/>
            </a:pPr>
            <a:r>
              <a:rPr lang="en-US" sz="2000" i="1" u="sng" dirty="0">
                <a:solidFill>
                  <a:srgbClr val="0070C0"/>
                </a:solidFill>
              </a:rPr>
              <a:t>Description</a:t>
            </a:r>
            <a:r>
              <a:rPr lang="en-US" sz="2000" dirty="0"/>
              <a:t>: Project-driven. Individual/group projects. Status meetings. Freedom to choose topic, dataset, statistics, and forms of communication.</a:t>
            </a:r>
          </a:p>
          <a:p>
            <a:pPr marL="0" indent="0" algn="just">
              <a:lnSpc>
                <a:spcPct val="100000"/>
              </a:lnSpc>
              <a:spcAft>
                <a:spcPts val="1200"/>
              </a:spcAft>
              <a:buNone/>
            </a:pPr>
            <a:r>
              <a:rPr lang="en-US" sz="2000" i="1" u="sng" dirty="0">
                <a:solidFill>
                  <a:srgbClr val="0070C0"/>
                </a:solidFill>
              </a:rPr>
              <a:t>Outcomes</a:t>
            </a:r>
            <a:r>
              <a:rPr lang="en-US" sz="2000" dirty="0"/>
              <a:t>: Student activity and engagement increased. As well as topics diversity. Status meetings and regular communication are important.</a:t>
            </a:r>
          </a:p>
        </p:txBody>
      </p:sp>
      <p:sp>
        <p:nvSpPr>
          <p:cNvPr id="40" name="Rectangle 3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45D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Logo&#10;&#10;Description automatically generated">
            <a:extLst>
              <a:ext uri="{FF2B5EF4-FFF2-40B4-BE49-F238E27FC236}">
                <a16:creationId xmlns:a16="http://schemas.microsoft.com/office/drawing/2014/main" id="{2582CFEA-6AC5-AD19-156F-DBEE9A9A5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7170" y="3059063"/>
            <a:ext cx="1972995" cy="739873"/>
          </a:xfrm>
          <a:prstGeom prst="rect">
            <a:avLst/>
          </a:prstGeom>
        </p:spPr>
      </p:pic>
      <p:sp>
        <p:nvSpPr>
          <p:cNvPr id="5" name="Slide Number Placeholder 4">
            <a:extLst>
              <a:ext uri="{FF2B5EF4-FFF2-40B4-BE49-F238E27FC236}">
                <a16:creationId xmlns:a16="http://schemas.microsoft.com/office/drawing/2014/main" id="{C83E4EE5-3AA3-A5B0-68BF-0AABAB56314F}"/>
              </a:ext>
            </a:extLst>
          </p:cNvPr>
          <p:cNvSpPr>
            <a:spLocks noGrp="1"/>
          </p:cNvSpPr>
          <p:nvPr>
            <p:ph type="sldNum" sz="quarter" idx="12"/>
          </p:nvPr>
        </p:nvSpPr>
        <p:spPr>
          <a:xfrm>
            <a:off x="10341428" y="6356350"/>
            <a:ext cx="1012371" cy="365125"/>
          </a:xfrm>
        </p:spPr>
        <p:txBody>
          <a:bodyPr>
            <a:normAutofit/>
          </a:bodyPr>
          <a:lstStyle/>
          <a:p>
            <a:pPr>
              <a:spcAft>
                <a:spcPts val="600"/>
              </a:spcAft>
            </a:pPr>
            <a:fld id="{385CCC59-FFC8-4E0E-A252-C6E10C507A4F}" type="slidenum">
              <a:rPr lang="en-US">
                <a:solidFill>
                  <a:srgbClr val="FFFFFF"/>
                </a:solidFill>
              </a:rPr>
              <a:pPr>
                <a:spcAft>
                  <a:spcPts val="600"/>
                </a:spcAft>
              </a:pPr>
              <a:t>9</a:t>
            </a:fld>
            <a:endParaRPr lang="en-US">
              <a:solidFill>
                <a:srgbClr val="FFFFFF"/>
              </a:solidFill>
            </a:endParaRPr>
          </a:p>
        </p:txBody>
      </p:sp>
      <p:pic>
        <p:nvPicPr>
          <p:cNvPr id="4" name="Picture 3" descr="Logo, company name&#10;&#10;Description automatically generated">
            <a:extLst>
              <a:ext uri="{FF2B5EF4-FFF2-40B4-BE49-F238E27FC236}">
                <a16:creationId xmlns:a16="http://schemas.microsoft.com/office/drawing/2014/main" id="{23B0B005-9A90-4184-3543-330A336DB0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0327" y="171891"/>
            <a:ext cx="1380226" cy="1007565"/>
          </a:xfrm>
          <a:prstGeom prst="rect">
            <a:avLst/>
          </a:prstGeom>
        </p:spPr>
      </p:pic>
    </p:spTree>
    <p:extLst>
      <p:ext uri="{BB962C8B-B14F-4D97-AF65-F5344CB8AC3E}">
        <p14:creationId xmlns:p14="http://schemas.microsoft.com/office/powerpoint/2010/main" val="3831703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1953</TotalTime>
  <Words>1228</Words>
  <Application>Microsoft Macintosh PowerPoint</Application>
  <PresentationFormat>Širokoúhlá obrazovka</PresentationFormat>
  <Paragraphs>108</Paragraphs>
  <Slides>16</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16</vt:i4>
      </vt:variant>
    </vt:vector>
  </HeadingPairs>
  <TitlesOfParts>
    <vt:vector size="22" baseType="lpstr">
      <vt:lpstr>Arial</vt:lpstr>
      <vt:lpstr>Calibri</vt:lpstr>
      <vt:lpstr>Calibri Light</vt:lpstr>
      <vt:lpstr>FreeSans</vt:lpstr>
      <vt:lpstr>Wingdings</vt:lpstr>
      <vt:lpstr>Office Theme</vt:lpstr>
      <vt:lpstr>Digital Education Methodology „Boosting Sustainable Digital Education for European Universities” no 2020-1-CZ01-KA226-HE-09440</vt:lpstr>
      <vt:lpstr>„Boosting Sustainable Digital Education for European Universities (BoostEdU)”</vt:lpstr>
      <vt:lpstr>Partners</vt:lpstr>
      <vt:lpstr>Prezentace aplikace PowerPoint</vt:lpstr>
      <vt:lpstr>Case: Modelling &amp; Control of Aerobic Bioprocesses – Case Studies  </vt:lpstr>
      <vt:lpstr>Case: Quality Management</vt:lpstr>
      <vt:lpstr>Case: Social science - communication studies</vt:lpstr>
      <vt:lpstr>Case: Improving students’ learning from educational videos with the help of eye tracking </vt:lpstr>
      <vt:lpstr>Case: Introductory Statistics. Market Research</vt:lpstr>
      <vt:lpstr>Case: Applied Mathematics for Business students </vt:lpstr>
      <vt:lpstr>Case: Sustainable Leadership </vt:lpstr>
      <vt:lpstr>Case: Mathematics for engineering students</vt:lpstr>
      <vt:lpstr>Prezentace aplikace PowerPoint</vt:lpstr>
      <vt:lpstr>Digital Education Recognition</vt:lpstr>
      <vt:lpstr>Impact &amp; sustainability </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„Boosting Sustainable Digital Education for European University”  no 2020-1-CZ01-KA226-HE-09440</dc:title>
  <dc:creator>MARIA CRISTINA DIJMARESCU (85625)</dc:creator>
  <cp:lastModifiedBy>Microsoft Office User</cp:lastModifiedBy>
  <cp:revision>43</cp:revision>
  <dcterms:created xsi:type="dcterms:W3CDTF">2022-12-14T17:38:27Z</dcterms:created>
  <dcterms:modified xsi:type="dcterms:W3CDTF">2023-11-24T12:02:06Z</dcterms:modified>
</cp:coreProperties>
</file>